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sldIdLst>
    <p:sldId id="264" r:id="rId2"/>
    <p:sldId id="272" r:id="rId3"/>
    <p:sldId id="265" r:id="rId4"/>
    <p:sldId id="273" r:id="rId5"/>
    <p:sldId id="274" r:id="rId6"/>
    <p:sldId id="275" r:id="rId7"/>
    <p:sldId id="266" r:id="rId8"/>
    <p:sldId id="267" r:id="rId9"/>
    <p:sldId id="276" r:id="rId10"/>
    <p:sldId id="277" r:id="rId11"/>
    <p:sldId id="278" r:id="rId12"/>
    <p:sldId id="268"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0000FF"/>
    <a:srgbClr val="005800"/>
    <a:srgbClr val="FF3300"/>
    <a:srgbClr val="FF0000"/>
    <a:srgbClr val="0066FF"/>
    <a:srgbClr val="FF00FF"/>
    <a:srgbClr val="6600CC"/>
    <a:srgbClr val="00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94737" autoAdjust="0"/>
  </p:normalViewPr>
  <p:slideViewPr>
    <p:cSldViewPr>
      <p:cViewPr>
        <p:scale>
          <a:sx n="50" d="100"/>
          <a:sy n="50" d="100"/>
        </p:scale>
        <p:origin x="-1038"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BD2F80A-76F8-47AE-81CB-06D82239C9C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298FB09-3DF5-40B9-AA75-88415266287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0E5EDE1-E133-4183-8E50-C0C33DAC8360}"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E79883A-3ADE-492F-897E-D6BDD8CA8C4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3283DBD-7727-4A47-9719-76C8E121AFF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BF5F201-8BE6-4882-926C-7E601E65E82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881B1CB-A0D7-4953-AFC9-9CAFB4B0FB4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E60787C-781B-488D-B661-F9E86ACC20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BE758F1-3244-4315-B7A4-889C39DC476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726E3A1-B459-4F3D-B14F-0978C1291F2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E2E9C90-4546-4D65-9B70-BA1EE8D45F7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9E9170C-1F22-42B6-9CFF-DD9173FF28D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421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9421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9421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F2DE7360-DAFA-4BA6-82AC-C3DB8B66756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Oval 7"/>
          <p:cNvSpPr>
            <a:spLocks noChangeArrowheads="1"/>
          </p:cNvSpPr>
          <p:nvPr/>
        </p:nvSpPr>
        <p:spPr bwMode="auto">
          <a:xfrm>
            <a:off x="228600" y="2819400"/>
            <a:ext cx="457200" cy="457200"/>
          </a:xfrm>
          <a:prstGeom prst="ellipse">
            <a:avLst/>
          </a:prstGeom>
          <a:solidFill>
            <a:schemeClr val="accent1"/>
          </a:solidFill>
          <a:ln w="9525">
            <a:solidFill>
              <a:schemeClr val="tx1"/>
            </a:solidFill>
            <a:round/>
            <a:headEnd/>
            <a:tailEnd/>
          </a:ln>
        </p:spPr>
        <p:txBody>
          <a:bodyPr wrap="none" anchor="ctr"/>
          <a:lstStyle/>
          <a:p>
            <a:pPr algn="ctr"/>
            <a:r>
              <a:rPr lang="en-US" sz="2400" b="1"/>
              <a:t>1</a:t>
            </a:r>
          </a:p>
        </p:txBody>
      </p:sp>
      <p:sp>
        <p:nvSpPr>
          <p:cNvPr id="3075" name="Text Box 8"/>
          <p:cNvSpPr txBox="1">
            <a:spLocks noChangeArrowheads="1"/>
          </p:cNvSpPr>
          <p:nvPr/>
        </p:nvSpPr>
        <p:spPr bwMode="auto">
          <a:xfrm>
            <a:off x="228600" y="2057400"/>
            <a:ext cx="8915400" cy="5324475"/>
          </a:xfrm>
          <a:prstGeom prst="rect">
            <a:avLst/>
          </a:prstGeom>
          <a:noFill/>
          <a:ln w="9525">
            <a:noFill/>
            <a:miter lim="800000"/>
            <a:headEnd/>
            <a:tailEnd/>
          </a:ln>
        </p:spPr>
        <p:txBody>
          <a:bodyPr>
            <a:spAutoFit/>
          </a:bodyPr>
          <a:lstStyle/>
          <a:p>
            <a:pPr marL="342900" indent="-342900"/>
            <a:r>
              <a:rPr lang="en-US" sz="2000"/>
              <a:t>       </a:t>
            </a:r>
            <a:r>
              <a:rPr lang="en-US" sz="2800" i="1">
                <a:solidFill>
                  <a:srgbClr val="0000FF"/>
                </a:solidFill>
              </a:rPr>
              <a:t>Nhận xét:</a:t>
            </a:r>
          </a:p>
          <a:p>
            <a:pPr marL="342900" indent="-342900"/>
            <a:r>
              <a:rPr lang="en-US" sz="2800" i="1">
                <a:solidFill>
                  <a:srgbClr val="0000FF"/>
                </a:solidFill>
              </a:rPr>
              <a:t>     </a:t>
            </a:r>
          </a:p>
          <a:p>
            <a:pPr marL="342900" indent="-342900"/>
            <a:r>
              <a:rPr lang="en-US" sz="2800" i="1"/>
              <a:t>     Câu in đậm dưới đây dùng để làm gì?</a:t>
            </a:r>
          </a:p>
          <a:p>
            <a:pPr marL="342900" indent="-342900"/>
            <a:endParaRPr lang="en-US" sz="2800"/>
          </a:p>
          <a:p>
            <a:pPr marL="342900" indent="-342900">
              <a:buFontTx/>
              <a:buAutoNum type="alphaLcParenR"/>
            </a:pPr>
            <a:r>
              <a:rPr lang="en-US" sz="3600"/>
              <a:t>Bu –ra-ti –nô là một chú bé bằng gỗ. Chú có cái mũi rất dài. Chú được bác rùa tốt bụng tặng cho chiếc chìa khóa vàng để  mở một kho báu. </a:t>
            </a:r>
            <a:r>
              <a:rPr lang="en-US" sz="3600" b="1"/>
              <a:t>Nhưng kho báu ấy ở đâu?</a:t>
            </a:r>
          </a:p>
          <a:p>
            <a:pPr marL="342900" indent="-342900"/>
            <a:endParaRPr lang="en-US" sz="2800"/>
          </a:p>
          <a:p>
            <a:pPr marL="342900" indent="-342900"/>
            <a:endParaRPr lang="en-US" sz="2000"/>
          </a:p>
        </p:txBody>
      </p:sp>
      <p:pic>
        <p:nvPicPr>
          <p:cNvPr id="2052" name="Picture 10" descr="dghb"/>
          <p:cNvPicPr>
            <a:picLocks noChangeAspect="1" noChangeArrowheads="1"/>
          </p:cNvPicPr>
          <p:nvPr/>
        </p:nvPicPr>
        <p:blipFill>
          <a:blip r:embed="rId2"/>
          <a:srcRect/>
          <a:stretch>
            <a:fillRect/>
          </a:stretch>
        </p:blipFill>
        <p:spPr bwMode="auto">
          <a:xfrm rot="10800000">
            <a:off x="0" y="0"/>
            <a:ext cx="1752600" cy="1749425"/>
          </a:xfrm>
          <a:prstGeom prst="rect">
            <a:avLst/>
          </a:prstGeom>
          <a:noFill/>
          <a:ln w="9525">
            <a:noFill/>
            <a:miter lim="800000"/>
            <a:headEnd/>
            <a:tailEnd/>
          </a:ln>
        </p:spPr>
      </p:pic>
      <p:sp>
        <p:nvSpPr>
          <p:cNvPr id="3077" name="Title 1"/>
          <p:cNvSpPr>
            <a:spLocks noGrp="1"/>
          </p:cNvSpPr>
          <p:nvPr>
            <p:ph type="title"/>
          </p:nvPr>
        </p:nvSpPr>
        <p:spPr>
          <a:xfrm>
            <a:off x="800100" y="1104900"/>
            <a:ext cx="8229600" cy="800100"/>
          </a:xfrm>
        </p:spPr>
        <p:txBody>
          <a:bodyPr/>
          <a:lstStyle/>
          <a:p>
            <a:r>
              <a:rPr lang="en-US" sz="3600" smtClean="0">
                <a:solidFill>
                  <a:srgbClr val="0000FF"/>
                </a:solidFill>
              </a:rPr>
              <a:t/>
            </a:r>
            <a:br>
              <a:rPr lang="en-US" sz="3600" smtClean="0">
                <a:solidFill>
                  <a:srgbClr val="0000FF"/>
                </a:solidFill>
              </a:rPr>
            </a:br>
            <a:r>
              <a:rPr lang="en-US" sz="3600" u="sng" smtClean="0">
                <a:solidFill>
                  <a:srgbClr val="005800"/>
                </a:solidFill>
              </a:rPr>
              <a:t>Luyện từ và câu</a:t>
            </a:r>
            <a:r>
              <a:rPr lang="en-US" sz="3600" smtClean="0">
                <a:solidFill>
                  <a:srgbClr val="0000FF"/>
                </a:solidFill>
              </a:rPr>
              <a:t/>
            </a:r>
            <a:br>
              <a:rPr lang="en-US" sz="3600" smtClean="0">
                <a:solidFill>
                  <a:srgbClr val="0000FF"/>
                </a:solidFill>
              </a:rPr>
            </a:br>
            <a:r>
              <a:rPr lang="en-US" sz="4000" b="1" smtClean="0">
                <a:solidFill>
                  <a:srgbClr val="FF3300"/>
                </a:solidFill>
              </a:rPr>
              <a:t>Câu kể</a:t>
            </a:r>
            <a:r>
              <a:rPr lang="en-US" sz="3600" smtClean="0">
                <a:solidFill>
                  <a:srgbClr val="0000FF"/>
                </a:solidFill>
              </a:rPr>
              <a:t/>
            </a:r>
            <a:br>
              <a:rPr lang="en-US" sz="3600" smtClean="0">
                <a:solidFill>
                  <a:srgbClr val="0000FF"/>
                </a:solidFill>
              </a:rPr>
            </a:br>
            <a:r>
              <a:rPr lang="en-US" sz="3600" smtClean="0"/>
              <a:t/>
            </a:r>
            <a:br>
              <a:rPr lang="en-US" sz="3600" smtClean="0"/>
            </a:br>
            <a:endParaRPr lang="en-US" sz="3600" smtClean="0"/>
          </a:p>
        </p:txBody>
      </p:sp>
      <p:sp>
        <p:nvSpPr>
          <p:cNvPr id="2054" name="Oval 7"/>
          <p:cNvSpPr>
            <a:spLocks noChangeArrowheads="1"/>
          </p:cNvSpPr>
          <p:nvPr/>
        </p:nvSpPr>
        <p:spPr bwMode="auto">
          <a:xfrm>
            <a:off x="228600" y="2057400"/>
            <a:ext cx="457200" cy="457200"/>
          </a:xfrm>
          <a:prstGeom prst="ellipse">
            <a:avLst/>
          </a:prstGeom>
          <a:solidFill>
            <a:schemeClr val="accent1"/>
          </a:solidFill>
          <a:ln w="9525">
            <a:solidFill>
              <a:schemeClr val="tx1"/>
            </a:solidFill>
            <a:round/>
            <a:headEnd/>
            <a:tailEnd/>
          </a:ln>
        </p:spPr>
        <p:txBody>
          <a:bodyPr wrap="none" anchor="ctr"/>
          <a:lstStyle/>
          <a:p>
            <a:pPr algn="ctr"/>
            <a:r>
              <a:rPr lang="en-US" sz="2400" b="1">
                <a:solidFill>
                  <a:srgbClr val="FF3300"/>
                </a:solidFill>
              </a:rPr>
              <a:t>I</a:t>
            </a:r>
          </a:p>
        </p:txBody>
      </p:sp>
    </p:spTree>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77"/>
                                        </p:tgtEl>
                                        <p:attrNameLst>
                                          <p:attrName>style.visibility</p:attrName>
                                        </p:attrNameLst>
                                      </p:cBhvr>
                                      <p:to>
                                        <p:strVal val="visible"/>
                                      </p:to>
                                    </p:set>
                                    <p:animEffect transition="in" filter="blinds(horizontal)">
                                      <p:cBhvr>
                                        <p:cTn id="7" dur="500"/>
                                        <p:tgtEl>
                                          <p:spTgt spid="307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075">
                                            <p:txEl>
                                              <p:pRg st="0" end="0"/>
                                            </p:txEl>
                                          </p:spTgt>
                                        </p:tgtEl>
                                        <p:attrNameLst>
                                          <p:attrName>style.visibility</p:attrName>
                                        </p:attrNameLst>
                                      </p:cBhvr>
                                      <p:to>
                                        <p:strVal val="visible"/>
                                      </p:to>
                                    </p:set>
                                    <p:animEffect transition="in" filter="blinds(horizontal)">
                                      <p:cBhvr>
                                        <p:cTn id="12" dur="500"/>
                                        <p:tgtEl>
                                          <p:spTgt spid="307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3075">
                                            <p:txEl>
                                              <p:pRg st="2" end="2"/>
                                            </p:txEl>
                                          </p:spTgt>
                                        </p:tgtEl>
                                        <p:attrNameLst>
                                          <p:attrName>style.visibility</p:attrName>
                                        </p:attrNameLst>
                                      </p:cBhvr>
                                      <p:to>
                                        <p:strVal val="visible"/>
                                      </p:to>
                                    </p:set>
                                    <p:animEffect transition="in" filter="blinds(horizontal)">
                                      <p:cBhvr>
                                        <p:cTn id="17" dur="500"/>
                                        <p:tgtEl>
                                          <p:spTgt spid="307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3075">
                                            <p:txEl>
                                              <p:pRg st="4" end="4"/>
                                            </p:txEl>
                                          </p:spTgt>
                                        </p:tgtEl>
                                        <p:attrNameLst>
                                          <p:attrName>style.visibility</p:attrName>
                                        </p:attrNameLst>
                                      </p:cBhvr>
                                      <p:to>
                                        <p:strVal val="visible"/>
                                      </p:to>
                                    </p:set>
                                    <p:animEffect transition="in" filter="blinds(horizontal)">
                                      <p:cBhvr>
                                        <p:cTn id="22" dur="500"/>
                                        <p:tgtEl>
                                          <p:spTgt spid="30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Oval 5"/>
          <p:cNvSpPr>
            <a:spLocks noChangeArrowheads="1"/>
          </p:cNvSpPr>
          <p:nvPr/>
        </p:nvSpPr>
        <p:spPr bwMode="auto">
          <a:xfrm>
            <a:off x="571500" y="1466850"/>
            <a:ext cx="457200" cy="457200"/>
          </a:xfrm>
          <a:prstGeom prst="ellipse">
            <a:avLst/>
          </a:prstGeom>
          <a:solidFill>
            <a:schemeClr val="accent1"/>
          </a:solidFill>
          <a:ln w="9525">
            <a:solidFill>
              <a:schemeClr val="tx1"/>
            </a:solidFill>
            <a:round/>
            <a:headEnd/>
            <a:tailEnd/>
          </a:ln>
        </p:spPr>
        <p:txBody>
          <a:bodyPr wrap="none" anchor="ctr"/>
          <a:lstStyle/>
          <a:p>
            <a:pPr algn="ctr"/>
            <a:r>
              <a:rPr lang="en-US" sz="2400" b="1"/>
              <a:t>1</a:t>
            </a:r>
          </a:p>
        </p:txBody>
      </p:sp>
      <p:sp>
        <p:nvSpPr>
          <p:cNvPr id="12291" name="Text Box 6"/>
          <p:cNvSpPr txBox="1">
            <a:spLocks noChangeArrowheads="1"/>
          </p:cNvSpPr>
          <p:nvPr/>
        </p:nvSpPr>
        <p:spPr bwMode="auto">
          <a:xfrm>
            <a:off x="800100" y="1466850"/>
            <a:ext cx="8077200" cy="5078413"/>
          </a:xfrm>
          <a:prstGeom prst="rect">
            <a:avLst/>
          </a:prstGeom>
          <a:noFill/>
          <a:ln w="9525">
            <a:noFill/>
            <a:miter lim="800000"/>
            <a:headEnd/>
            <a:tailEnd/>
          </a:ln>
        </p:spPr>
        <p:txBody>
          <a:bodyPr>
            <a:spAutoFit/>
          </a:bodyPr>
          <a:lstStyle/>
          <a:p>
            <a:pPr marL="342900" indent="-342900"/>
            <a:r>
              <a:rPr lang="en-US" sz="2000"/>
              <a:t>   </a:t>
            </a:r>
            <a:r>
              <a:rPr lang="en-US" sz="3600" i="1"/>
              <a:t> Câu kể trong đoạn văn :</a:t>
            </a:r>
          </a:p>
          <a:p>
            <a:pPr marL="342900" indent="-342900"/>
            <a:r>
              <a:rPr lang="en-US" sz="3200" i="1">
                <a:solidFill>
                  <a:srgbClr val="0000FF"/>
                </a:solidFill>
              </a:rPr>
              <a:t>   +Chiều chiều, trên bài thả, đám trẻ mục đồng chúng tôi hò hét nhau thả diều thi. </a:t>
            </a:r>
          </a:p>
          <a:p>
            <a:pPr marL="342900" indent="-342900"/>
            <a:endParaRPr lang="en-US" sz="3200" i="1">
              <a:solidFill>
                <a:srgbClr val="0000FF"/>
              </a:solidFill>
            </a:endParaRPr>
          </a:p>
          <a:p>
            <a:pPr marL="342900" indent="-342900"/>
            <a:r>
              <a:rPr lang="en-US" sz="3200" i="1">
                <a:solidFill>
                  <a:srgbClr val="0000FF"/>
                </a:solidFill>
              </a:rPr>
              <a:t>      +Cánh diều mềm mại như cánh bướm.</a:t>
            </a:r>
          </a:p>
          <a:p>
            <a:pPr marL="342900" indent="-342900"/>
            <a:endParaRPr lang="en-US" sz="3200" i="1">
              <a:solidFill>
                <a:srgbClr val="0000FF"/>
              </a:solidFill>
            </a:endParaRPr>
          </a:p>
          <a:p>
            <a:pPr marL="342900" indent="-342900"/>
            <a:r>
              <a:rPr lang="en-US" sz="3200" i="1">
                <a:solidFill>
                  <a:srgbClr val="0000FF"/>
                </a:solidFill>
              </a:rPr>
              <a:t>     +  Chúng tôi vui sướng đến phát dại nhìn lên trời. </a:t>
            </a:r>
          </a:p>
          <a:p>
            <a:pPr marL="342900" indent="-342900"/>
            <a:endParaRPr lang="en-US" sz="3200" i="1">
              <a:solidFill>
                <a:srgbClr val="0000FF"/>
              </a:solidFill>
            </a:endParaRPr>
          </a:p>
          <a:p>
            <a:pPr marL="342900" indent="-342900"/>
            <a:r>
              <a:rPr lang="en-US" sz="3200" i="1">
                <a:solidFill>
                  <a:srgbClr val="0000FF"/>
                </a:solidFill>
              </a:rPr>
              <a:t> </a:t>
            </a:r>
            <a:endParaRPr lang="en-US" sz="4000" i="1">
              <a:solidFill>
                <a:srgbClr val="0000FF"/>
              </a:solidFill>
            </a:endParaRPr>
          </a:p>
        </p:txBody>
      </p:sp>
      <p:sp>
        <p:nvSpPr>
          <p:cNvPr id="11268" name="Oval 7"/>
          <p:cNvSpPr>
            <a:spLocks noChangeArrowheads="1"/>
          </p:cNvSpPr>
          <p:nvPr/>
        </p:nvSpPr>
        <p:spPr bwMode="auto">
          <a:xfrm>
            <a:off x="609600" y="533400"/>
            <a:ext cx="457200" cy="457200"/>
          </a:xfrm>
          <a:prstGeom prst="ellipse">
            <a:avLst/>
          </a:prstGeom>
          <a:solidFill>
            <a:schemeClr val="accent1"/>
          </a:solidFill>
          <a:ln w="9525">
            <a:solidFill>
              <a:schemeClr val="tx1"/>
            </a:solidFill>
            <a:round/>
            <a:headEnd/>
            <a:tailEnd/>
          </a:ln>
        </p:spPr>
        <p:txBody>
          <a:bodyPr wrap="none" anchor="ctr"/>
          <a:lstStyle/>
          <a:p>
            <a:pPr algn="ctr"/>
            <a:r>
              <a:rPr lang="en-US" sz="2400" b="1">
                <a:solidFill>
                  <a:srgbClr val="FF3300"/>
                </a:solidFill>
              </a:rPr>
              <a:t>III</a:t>
            </a:r>
          </a:p>
        </p:txBody>
      </p:sp>
      <p:sp>
        <p:nvSpPr>
          <p:cNvPr id="12293" name="Rectangle 4"/>
          <p:cNvSpPr>
            <a:spLocks noChangeArrowheads="1"/>
          </p:cNvSpPr>
          <p:nvPr/>
        </p:nvSpPr>
        <p:spPr bwMode="auto">
          <a:xfrm>
            <a:off x="1047750" y="457200"/>
            <a:ext cx="1982788" cy="584200"/>
          </a:xfrm>
          <a:prstGeom prst="rect">
            <a:avLst/>
          </a:prstGeom>
          <a:noFill/>
          <a:ln w="9525">
            <a:noFill/>
            <a:miter lim="800000"/>
            <a:headEnd/>
            <a:tailEnd/>
          </a:ln>
        </p:spPr>
        <p:txBody>
          <a:bodyPr wrap="none">
            <a:spAutoFit/>
          </a:bodyPr>
          <a:lstStyle/>
          <a:p>
            <a:r>
              <a:rPr lang="en-US" sz="3200" i="1">
                <a:solidFill>
                  <a:srgbClr val="0000FF"/>
                </a:solidFill>
              </a:rPr>
              <a:t>Luyện tập</a:t>
            </a:r>
            <a:endParaRPr lang="en-US" sz="3200">
              <a:solidFill>
                <a:srgbClr val="0000FF"/>
              </a:solidFill>
            </a:endParaRPr>
          </a:p>
        </p:txBody>
      </p:sp>
      <p:sp>
        <p:nvSpPr>
          <p:cNvPr id="12294" name="Rectangle 4"/>
          <p:cNvSpPr>
            <a:spLocks noChangeArrowheads="1"/>
          </p:cNvSpPr>
          <p:nvPr/>
        </p:nvSpPr>
        <p:spPr bwMode="auto">
          <a:xfrm>
            <a:off x="1200150" y="3073400"/>
            <a:ext cx="4972050" cy="584200"/>
          </a:xfrm>
          <a:prstGeom prst="rect">
            <a:avLst/>
          </a:prstGeom>
          <a:noFill/>
          <a:ln w="9525">
            <a:noFill/>
            <a:miter lim="800000"/>
            <a:headEnd/>
            <a:tailEnd/>
          </a:ln>
        </p:spPr>
        <p:txBody>
          <a:bodyPr>
            <a:spAutoFit/>
          </a:bodyPr>
          <a:lstStyle/>
          <a:p>
            <a:r>
              <a:rPr lang="en-US" sz="3200" i="1">
                <a:solidFill>
                  <a:srgbClr val="7030A0"/>
                </a:solidFill>
              </a:rPr>
              <a:t>(Kể sự việc)</a:t>
            </a:r>
            <a:endParaRPr lang="en-US" sz="3200">
              <a:solidFill>
                <a:srgbClr val="7030A0"/>
              </a:solidFill>
            </a:endParaRPr>
          </a:p>
        </p:txBody>
      </p:sp>
      <p:sp>
        <p:nvSpPr>
          <p:cNvPr id="12295" name="Rectangle 4"/>
          <p:cNvSpPr>
            <a:spLocks noChangeArrowheads="1"/>
          </p:cNvSpPr>
          <p:nvPr/>
        </p:nvSpPr>
        <p:spPr bwMode="auto">
          <a:xfrm>
            <a:off x="1200150" y="3911600"/>
            <a:ext cx="2824163" cy="584200"/>
          </a:xfrm>
          <a:prstGeom prst="rect">
            <a:avLst/>
          </a:prstGeom>
          <a:noFill/>
          <a:ln w="9525">
            <a:noFill/>
            <a:miter lim="800000"/>
            <a:headEnd/>
            <a:tailEnd/>
          </a:ln>
        </p:spPr>
        <p:txBody>
          <a:bodyPr wrap="none">
            <a:spAutoFit/>
          </a:bodyPr>
          <a:lstStyle/>
          <a:p>
            <a:r>
              <a:rPr lang="en-US" sz="3200" i="1">
                <a:solidFill>
                  <a:srgbClr val="7030A0"/>
                </a:solidFill>
              </a:rPr>
              <a:t>(Tả cánh diều</a:t>
            </a:r>
            <a:r>
              <a:rPr lang="en-US" sz="3200" i="1">
                <a:solidFill>
                  <a:srgbClr val="0000FF"/>
                </a:solidFill>
              </a:rPr>
              <a:t>)</a:t>
            </a:r>
            <a:endParaRPr lang="en-US" sz="3200">
              <a:solidFill>
                <a:srgbClr val="0000FF"/>
              </a:solidFill>
            </a:endParaRPr>
          </a:p>
        </p:txBody>
      </p:sp>
      <p:sp>
        <p:nvSpPr>
          <p:cNvPr id="12296" name="Rectangle 4"/>
          <p:cNvSpPr>
            <a:spLocks noChangeArrowheads="1"/>
          </p:cNvSpPr>
          <p:nvPr/>
        </p:nvSpPr>
        <p:spPr bwMode="auto">
          <a:xfrm>
            <a:off x="1200150" y="5435600"/>
            <a:ext cx="2163763" cy="584200"/>
          </a:xfrm>
          <a:prstGeom prst="rect">
            <a:avLst/>
          </a:prstGeom>
          <a:noFill/>
          <a:ln w="9525">
            <a:noFill/>
            <a:miter lim="800000"/>
            <a:headEnd/>
            <a:tailEnd/>
          </a:ln>
        </p:spPr>
        <p:txBody>
          <a:bodyPr wrap="none">
            <a:spAutoFit/>
          </a:bodyPr>
          <a:lstStyle/>
          <a:p>
            <a:r>
              <a:rPr lang="en-US" sz="3200" i="1">
                <a:solidFill>
                  <a:srgbClr val="7030A0"/>
                </a:solidFill>
              </a:rPr>
              <a:t>(Tình cảm)</a:t>
            </a:r>
            <a:endParaRPr lang="en-US" sz="3200">
              <a:solidFill>
                <a:srgbClr val="7030A0"/>
              </a:solidFill>
            </a:endParaRPr>
          </a:p>
        </p:txBody>
      </p:sp>
    </p:spTree>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293"/>
                                        </p:tgtEl>
                                        <p:attrNameLst>
                                          <p:attrName>style.visibility</p:attrName>
                                        </p:attrNameLst>
                                      </p:cBhvr>
                                      <p:to>
                                        <p:strVal val="visible"/>
                                      </p:to>
                                    </p:set>
                                    <p:animEffect transition="in" filter="blinds(horizontal)">
                                      <p:cBhvr>
                                        <p:cTn id="7" dur="500"/>
                                        <p:tgtEl>
                                          <p:spTgt spid="1229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2291">
                                            <p:txEl>
                                              <p:pRg st="0" end="0"/>
                                            </p:txEl>
                                          </p:spTgt>
                                        </p:tgtEl>
                                        <p:attrNameLst>
                                          <p:attrName>style.visibility</p:attrName>
                                        </p:attrNameLst>
                                      </p:cBhvr>
                                      <p:to>
                                        <p:strVal val="visible"/>
                                      </p:to>
                                    </p:set>
                                    <p:animEffect transition="in" filter="blinds(horizontal)">
                                      <p:cBhvr>
                                        <p:cTn id="12" dur="500"/>
                                        <p:tgtEl>
                                          <p:spTgt spid="1229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12291">
                                            <p:txEl>
                                              <p:pRg st="1" end="1"/>
                                            </p:txEl>
                                          </p:spTgt>
                                        </p:tgtEl>
                                        <p:attrNameLst>
                                          <p:attrName>style.visibility</p:attrName>
                                        </p:attrNameLst>
                                      </p:cBhvr>
                                      <p:to>
                                        <p:strVal val="visible"/>
                                      </p:to>
                                    </p:set>
                                    <p:animEffect transition="in" filter="blinds(horizontal)">
                                      <p:cBhvr>
                                        <p:cTn id="17" dur="500"/>
                                        <p:tgtEl>
                                          <p:spTgt spid="1229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12294">
                                            <p:txEl>
                                              <p:pRg st="0" end="0"/>
                                            </p:txEl>
                                          </p:spTgt>
                                        </p:tgtEl>
                                        <p:attrNameLst>
                                          <p:attrName>style.visibility</p:attrName>
                                        </p:attrNameLst>
                                      </p:cBhvr>
                                      <p:to>
                                        <p:strVal val="visible"/>
                                      </p:to>
                                    </p:set>
                                    <p:animEffect transition="in" filter="blinds(horizontal)">
                                      <p:cBhvr>
                                        <p:cTn id="22" dur="500"/>
                                        <p:tgtEl>
                                          <p:spTgt spid="12294">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12291">
                                            <p:txEl>
                                              <p:pRg st="3" end="3"/>
                                            </p:txEl>
                                          </p:spTgt>
                                        </p:tgtEl>
                                        <p:attrNameLst>
                                          <p:attrName>style.visibility</p:attrName>
                                        </p:attrNameLst>
                                      </p:cBhvr>
                                      <p:to>
                                        <p:strVal val="visible"/>
                                      </p:to>
                                    </p:set>
                                    <p:animEffect transition="in" filter="blinds(horizontal)">
                                      <p:cBhvr>
                                        <p:cTn id="27" dur="500"/>
                                        <p:tgtEl>
                                          <p:spTgt spid="12291">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2295"/>
                                        </p:tgtEl>
                                        <p:attrNameLst>
                                          <p:attrName>style.visibility</p:attrName>
                                        </p:attrNameLst>
                                      </p:cBhvr>
                                      <p:to>
                                        <p:strVal val="visible"/>
                                      </p:to>
                                    </p:set>
                                    <p:animEffect transition="in" filter="blinds(horizontal)">
                                      <p:cBhvr>
                                        <p:cTn id="32" dur="500"/>
                                        <p:tgtEl>
                                          <p:spTgt spid="1229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nodeType="clickEffect">
                                  <p:stCondLst>
                                    <p:cond delay="0"/>
                                  </p:stCondLst>
                                  <p:childTnLst>
                                    <p:set>
                                      <p:cBhvr>
                                        <p:cTn id="36" dur="1" fill="hold">
                                          <p:stCondLst>
                                            <p:cond delay="0"/>
                                          </p:stCondLst>
                                        </p:cTn>
                                        <p:tgtEl>
                                          <p:spTgt spid="12291">
                                            <p:txEl>
                                              <p:pRg st="5" end="5"/>
                                            </p:txEl>
                                          </p:spTgt>
                                        </p:tgtEl>
                                        <p:attrNameLst>
                                          <p:attrName>style.visibility</p:attrName>
                                        </p:attrNameLst>
                                      </p:cBhvr>
                                      <p:to>
                                        <p:strVal val="visible"/>
                                      </p:to>
                                    </p:set>
                                    <p:animEffect transition="in" filter="blinds(horizontal)">
                                      <p:cBhvr>
                                        <p:cTn id="37" dur="500"/>
                                        <p:tgtEl>
                                          <p:spTgt spid="12291">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nodeType="clickEffect">
                                  <p:stCondLst>
                                    <p:cond delay="0"/>
                                  </p:stCondLst>
                                  <p:childTnLst>
                                    <p:set>
                                      <p:cBhvr>
                                        <p:cTn id="41" dur="1" fill="hold">
                                          <p:stCondLst>
                                            <p:cond delay="0"/>
                                          </p:stCondLst>
                                        </p:cTn>
                                        <p:tgtEl>
                                          <p:spTgt spid="12296">
                                            <p:txEl>
                                              <p:pRg st="0" end="0"/>
                                            </p:txEl>
                                          </p:spTgt>
                                        </p:tgtEl>
                                        <p:attrNameLst>
                                          <p:attrName>style.visibility</p:attrName>
                                        </p:attrNameLst>
                                      </p:cBhvr>
                                      <p:to>
                                        <p:strVal val="visible"/>
                                      </p:to>
                                    </p:set>
                                    <p:animEffect transition="in" filter="blinds(horizontal)">
                                      <p:cBhvr>
                                        <p:cTn id="42" dur="500"/>
                                        <p:tgtEl>
                                          <p:spTgt spid="1229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p:bldP spid="1229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Oval 5"/>
          <p:cNvSpPr>
            <a:spLocks noChangeArrowheads="1"/>
          </p:cNvSpPr>
          <p:nvPr/>
        </p:nvSpPr>
        <p:spPr bwMode="auto">
          <a:xfrm>
            <a:off x="571500" y="1466850"/>
            <a:ext cx="457200" cy="457200"/>
          </a:xfrm>
          <a:prstGeom prst="ellipse">
            <a:avLst/>
          </a:prstGeom>
          <a:solidFill>
            <a:schemeClr val="accent1"/>
          </a:solidFill>
          <a:ln w="9525">
            <a:solidFill>
              <a:schemeClr val="tx1"/>
            </a:solidFill>
            <a:round/>
            <a:headEnd/>
            <a:tailEnd/>
          </a:ln>
        </p:spPr>
        <p:txBody>
          <a:bodyPr wrap="none" anchor="ctr"/>
          <a:lstStyle/>
          <a:p>
            <a:pPr algn="ctr"/>
            <a:r>
              <a:rPr lang="en-US" sz="2400" b="1"/>
              <a:t>1</a:t>
            </a:r>
          </a:p>
        </p:txBody>
      </p:sp>
      <p:sp>
        <p:nvSpPr>
          <p:cNvPr id="13315" name="Text Box 6"/>
          <p:cNvSpPr txBox="1">
            <a:spLocks noChangeArrowheads="1"/>
          </p:cNvSpPr>
          <p:nvPr/>
        </p:nvSpPr>
        <p:spPr bwMode="auto">
          <a:xfrm>
            <a:off x="800100" y="1466850"/>
            <a:ext cx="8077200" cy="5878513"/>
          </a:xfrm>
          <a:prstGeom prst="rect">
            <a:avLst/>
          </a:prstGeom>
          <a:noFill/>
          <a:ln w="9525">
            <a:noFill/>
            <a:miter lim="800000"/>
            <a:headEnd/>
            <a:tailEnd/>
          </a:ln>
        </p:spPr>
        <p:txBody>
          <a:bodyPr>
            <a:spAutoFit/>
          </a:bodyPr>
          <a:lstStyle/>
          <a:p>
            <a:pPr marL="342900" indent="-342900"/>
            <a:r>
              <a:rPr lang="en-US" sz="2000"/>
              <a:t>   </a:t>
            </a:r>
            <a:r>
              <a:rPr lang="en-US" sz="3600" i="1"/>
              <a:t> Câu kể trong đoạn văn :</a:t>
            </a:r>
          </a:p>
          <a:p>
            <a:pPr marL="342900" indent="-342900"/>
            <a:r>
              <a:rPr lang="en-US" sz="3200" i="1">
                <a:solidFill>
                  <a:srgbClr val="0000FF"/>
                </a:solidFill>
              </a:rPr>
              <a:t>   </a:t>
            </a:r>
            <a:r>
              <a:rPr lang="en-US" sz="4000" i="1">
                <a:solidFill>
                  <a:srgbClr val="0000FF"/>
                </a:solidFill>
              </a:rPr>
              <a:t>+ Tiếng sáo diều vi vu trầm bổng. </a:t>
            </a:r>
          </a:p>
          <a:p>
            <a:pPr marL="342900" indent="-342900"/>
            <a:endParaRPr lang="en-US" sz="4000" i="1">
              <a:solidFill>
                <a:srgbClr val="0000FF"/>
              </a:solidFill>
            </a:endParaRPr>
          </a:p>
          <a:p>
            <a:pPr marL="342900" indent="-342900"/>
            <a:r>
              <a:rPr lang="en-US" sz="4000" i="1">
                <a:solidFill>
                  <a:srgbClr val="0000FF"/>
                </a:solidFill>
              </a:rPr>
              <a:t> + Sáo đơn, rồi sáo kép, sáo bè,…như gọi thấp xuống những vì sao sớm</a:t>
            </a:r>
            <a:r>
              <a:rPr lang="en-US" sz="4400" i="1">
                <a:solidFill>
                  <a:srgbClr val="0000FF"/>
                </a:solidFill>
              </a:rPr>
              <a:t>.</a:t>
            </a:r>
            <a:endParaRPr lang="en-US" sz="4800" i="1">
              <a:solidFill>
                <a:srgbClr val="0000FF"/>
              </a:solidFill>
            </a:endParaRPr>
          </a:p>
          <a:p>
            <a:pPr marL="342900" indent="-342900"/>
            <a:r>
              <a:rPr lang="en-US" sz="4000" i="1">
                <a:solidFill>
                  <a:srgbClr val="0000FF"/>
                </a:solidFill>
              </a:rPr>
              <a:t> </a:t>
            </a:r>
          </a:p>
          <a:p>
            <a:pPr marL="342900" indent="-342900"/>
            <a:endParaRPr lang="en-US" sz="3200" i="1">
              <a:solidFill>
                <a:srgbClr val="0000FF"/>
              </a:solidFill>
            </a:endParaRPr>
          </a:p>
          <a:p>
            <a:pPr marL="342900" indent="-342900"/>
            <a:endParaRPr lang="en-US" sz="3200" i="1">
              <a:solidFill>
                <a:srgbClr val="0000FF"/>
              </a:solidFill>
            </a:endParaRPr>
          </a:p>
          <a:p>
            <a:pPr marL="342900" indent="-342900"/>
            <a:r>
              <a:rPr lang="en-US" sz="3200" i="1">
                <a:solidFill>
                  <a:srgbClr val="0000FF"/>
                </a:solidFill>
              </a:rPr>
              <a:t> </a:t>
            </a:r>
            <a:endParaRPr lang="en-US" sz="4000" i="1">
              <a:solidFill>
                <a:srgbClr val="0000FF"/>
              </a:solidFill>
            </a:endParaRPr>
          </a:p>
        </p:txBody>
      </p:sp>
      <p:sp>
        <p:nvSpPr>
          <p:cNvPr id="12292" name="Oval 7"/>
          <p:cNvSpPr>
            <a:spLocks noChangeArrowheads="1"/>
          </p:cNvSpPr>
          <p:nvPr/>
        </p:nvSpPr>
        <p:spPr bwMode="auto">
          <a:xfrm>
            <a:off x="609600" y="533400"/>
            <a:ext cx="457200" cy="457200"/>
          </a:xfrm>
          <a:prstGeom prst="ellipse">
            <a:avLst/>
          </a:prstGeom>
          <a:solidFill>
            <a:schemeClr val="accent1"/>
          </a:solidFill>
          <a:ln w="9525">
            <a:solidFill>
              <a:schemeClr val="tx1"/>
            </a:solidFill>
            <a:round/>
            <a:headEnd/>
            <a:tailEnd/>
          </a:ln>
        </p:spPr>
        <p:txBody>
          <a:bodyPr wrap="none" anchor="ctr"/>
          <a:lstStyle/>
          <a:p>
            <a:pPr algn="ctr"/>
            <a:r>
              <a:rPr lang="en-US" sz="2400" b="1">
                <a:solidFill>
                  <a:srgbClr val="FF3300"/>
                </a:solidFill>
              </a:rPr>
              <a:t>III</a:t>
            </a:r>
          </a:p>
        </p:txBody>
      </p:sp>
      <p:sp>
        <p:nvSpPr>
          <p:cNvPr id="13317" name="Rectangle 4"/>
          <p:cNvSpPr>
            <a:spLocks noChangeArrowheads="1"/>
          </p:cNvSpPr>
          <p:nvPr/>
        </p:nvSpPr>
        <p:spPr bwMode="auto">
          <a:xfrm>
            <a:off x="990600" y="457200"/>
            <a:ext cx="1982788" cy="584200"/>
          </a:xfrm>
          <a:prstGeom prst="rect">
            <a:avLst/>
          </a:prstGeom>
          <a:noFill/>
          <a:ln w="9525">
            <a:noFill/>
            <a:miter lim="800000"/>
            <a:headEnd/>
            <a:tailEnd/>
          </a:ln>
        </p:spPr>
        <p:txBody>
          <a:bodyPr wrap="none">
            <a:spAutoFit/>
          </a:bodyPr>
          <a:lstStyle/>
          <a:p>
            <a:r>
              <a:rPr lang="en-US" sz="3200" i="1">
                <a:solidFill>
                  <a:srgbClr val="0000FF"/>
                </a:solidFill>
              </a:rPr>
              <a:t>Luyện tập</a:t>
            </a:r>
            <a:endParaRPr lang="en-US" sz="3200">
              <a:solidFill>
                <a:srgbClr val="0000FF"/>
              </a:solidFill>
            </a:endParaRPr>
          </a:p>
        </p:txBody>
      </p:sp>
      <p:sp>
        <p:nvSpPr>
          <p:cNvPr id="13318" name="Rectangle 4"/>
          <p:cNvSpPr>
            <a:spLocks noChangeArrowheads="1"/>
          </p:cNvSpPr>
          <p:nvPr/>
        </p:nvSpPr>
        <p:spPr bwMode="auto">
          <a:xfrm>
            <a:off x="1200150" y="2540000"/>
            <a:ext cx="4972050" cy="708025"/>
          </a:xfrm>
          <a:prstGeom prst="rect">
            <a:avLst/>
          </a:prstGeom>
          <a:noFill/>
          <a:ln w="9525">
            <a:noFill/>
            <a:miter lim="800000"/>
            <a:headEnd/>
            <a:tailEnd/>
          </a:ln>
        </p:spPr>
        <p:txBody>
          <a:bodyPr>
            <a:spAutoFit/>
          </a:bodyPr>
          <a:lstStyle/>
          <a:p>
            <a:r>
              <a:rPr lang="en-US" sz="3200" i="1">
                <a:solidFill>
                  <a:srgbClr val="7030A0"/>
                </a:solidFill>
              </a:rPr>
              <a:t>(</a:t>
            </a:r>
            <a:r>
              <a:rPr lang="en-US" sz="4000" i="1">
                <a:solidFill>
                  <a:srgbClr val="7030A0"/>
                </a:solidFill>
              </a:rPr>
              <a:t>Tả tiếng sáo diều)</a:t>
            </a:r>
            <a:endParaRPr lang="en-US" sz="4000">
              <a:solidFill>
                <a:srgbClr val="7030A0"/>
              </a:solidFill>
            </a:endParaRPr>
          </a:p>
        </p:txBody>
      </p:sp>
      <p:sp>
        <p:nvSpPr>
          <p:cNvPr id="13319" name="Rectangle 4"/>
          <p:cNvSpPr>
            <a:spLocks noChangeArrowheads="1"/>
          </p:cNvSpPr>
          <p:nvPr/>
        </p:nvSpPr>
        <p:spPr bwMode="auto">
          <a:xfrm>
            <a:off x="1200150" y="5207000"/>
            <a:ext cx="3506788" cy="830263"/>
          </a:xfrm>
          <a:prstGeom prst="rect">
            <a:avLst/>
          </a:prstGeom>
          <a:noFill/>
          <a:ln w="9525">
            <a:noFill/>
            <a:miter lim="800000"/>
            <a:headEnd/>
            <a:tailEnd/>
          </a:ln>
        </p:spPr>
        <p:txBody>
          <a:bodyPr wrap="none">
            <a:spAutoFit/>
          </a:bodyPr>
          <a:lstStyle/>
          <a:p>
            <a:r>
              <a:rPr lang="en-US" sz="4800" i="1">
                <a:solidFill>
                  <a:srgbClr val="7030A0"/>
                </a:solidFill>
              </a:rPr>
              <a:t>(Nêu ý kiến</a:t>
            </a:r>
            <a:r>
              <a:rPr lang="en-US" sz="4800" i="1">
                <a:solidFill>
                  <a:srgbClr val="0000FF"/>
                </a:solidFill>
              </a:rPr>
              <a:t>)</a:t>
            </a:r>
            <a:endParaRPr lang="en-US" sz="4800">
              <a:solidFill>
                <a:srgbClr val="0000FF"/>
              </a:solidFill>
            </a:endParaRPr>
          </a:p>
        </p:txBody>
      </p:sp>
    </p:spTree>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317"/>
                                        </p:tgtEl>
                                        <p:attrNameLst>
                                          <p:attrName>style.visibility</p:attrName>
                                        </p:attrNameLst>
                                      </p:cBhvr>
                                      <p:to>
                                        <p:strVal val="visible"/>
                                      </p:to>
                                    </p:set>
                                    <p:animEffect transition="in" filter="blinds(horizontal)">
                                      <p:cBhvr>
                                        <p:cTn id="7" dur="500"/>
                                        <p:tgtEl>
                                          <p:spTgt spid="1331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3315">
                                            <p:txEl>
                                              <p:pRg st="0" end="0"/>
                                            </p:txEl>
                                          </p:spTgt>
                                        </p:tgtEl>
                                        <p:attrNameLst>
                                          <p:attrName>style.visibility</p:attrName>
                                        </p:attrNameLst>
                                      </p:cBhvr>
                                      <p:to>
                                        <p:strVal val="visible"/>
                                      </p:to>
                                    </p:set>
                                    <p:animEffect transition="in" filter="blinds(horizontal)">
                                      <p:cBhvr>
                                        <p:cTn id="12" dur="500"/>
                                        <p:tgtEl>
                                          <p:spTgt spid="1331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13315">
                                            <p:txEl>
                                              <p:pRg st="1" end="1"/>
                                            </p:txEl>
                                          </p:spTgt>
                                        </p:tgtEl>
                                        <p:attrNameLst>
                                          <p:attrName>style.visibility</p:attrName>
                                        </p:attrNameLst>
                                      </p:cBhvr>
                                      <p:to>
                                        <p:strVal val="visible"/>
                                      </p:to>
                                    </p:set>
                                    <p:animEffect transition="in" filter="blinds(horizontal)">
                                      <p:cBhvr>
                                        <p:cTn id="17" dur="500"/>
                                        <p:tgtEl>
                                          <p:spTgt spid="1331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13318">
                                            <p:txEl>
                                              <p:pRg st="0" end="0"/>
                                            </p:txEl>
                                          </p:spTgt>
                                        </p:tgtEl>
                                        <p:attrNameLst>
                                          <p:attrName>style.visibility</p:attrName>
                                        </p:attrNameLst>
                                      </p:cBhvr>
                                      <p:to>
                                        <p:strVal val="visible"/>
                                      </p:to>
                                    </p:set>
                                    <p:animEffect transition="in" filter="blinds(horizontal)">
                                      <p:cBhvr>
                                        <p:cTn id="22" dur="500"/>
                                        <p:tgtEl>
                                          <p:spTgt spid="13318">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13315">
                                            <p:txEl>
                                              <p:pRg st="3" end="3"/>
                                            </p:txEl>
                                          </p:spTgt>
                                        </p:tgtEl>
                                        <p:attrNameLst>
                                          <p:attrName>style.visibility</p:attrName>
                                        </p:attrNameLst>
                                      </p:cBhvr>
                                      <p:to>
                                        <p:strVal val="visible"/>
                                      </p:to>
                                    </p:set>
                                    <p:animEffect transition="in" filter="blinds(horizontal)">
                                      <p:cBhvr>
                                        <p:cTn id="27" dur="500"/>
                                        <p:tgtEl>
                                          <p:spTgt spid="13315">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13319">
                                            <p:txEl>
                                              <p:pRg st="0" end="0"/>
                                            </p:txEl>
                                          </p:spTgt>
                                        </p:tgtEl>
                                        <p:attrNameLst>
                                          <p:attrName>style.visibility</p:attrName>
                                        </p:attrNameLst>
                                      </p:cBhvr>
                                      <p:to>
                                        <p:strVal val="visible"/>
                                      </p:to>
                                    </p:set>
                                    <p:animEffect transition="in" filter="blinds(horizontal)">
                                      <p:cBhvr>
                                        <p:cTn id="32" dur="500"/>
                                        <p:tgtEl>
                                          <p:spTgt spid="133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4" descr="dghb"/>
          <p:cNvPicPr>
            <a:picLocks noChangeAspect="1" noChangeArrowheads="1"/>
          </p:cNvPicPr>
          <p:nvPr/>
        </p:nvPicPr>
        <p:blipFill>
          <a:blip r:embed="rId2"/>
          <a:srcRect/>
          <a:stretch>
            <a:fillRect/>
          </a:stretch>
        </p:blipFill>
        <p:spPr bwMode="auto">
          <a:xfrm rot="10800000">
            <a:off x="0" y="0"/>
            <a:ext cx="1752600" cy="2054225"/>
          </a:xfrm>
          <a:prstGeom prst="rect">
            <a:avLst/>
          </a:prstGeom>
          <a:noFill/>
          <a:ln w="9525">
            <a:noFill/>
            <a:miter lim="800000"/>
            <a:headEnd/>
            <a:tailEnd/>
          </a:ln>
        </p:spPr>
      </p:pic>
      <p:pic>
        <p:nvPicPr>
          <p:cNvPr id="13315" name="Picture 5" descr="dghb"/>
          <p:cNvPicPr>
            <a:picLocks noChangeAspect="1" noChangeArrowheads="1"/>
          </p:cNvPicPr>
          <p:nvPr/>
        </p:nvPicPr>
        <p:blipFill>
          <a:blip r:embed="rId2"/>
          <a:srcRect/>
          <a:stretch>
            <a:fillRect/>
          </a:stretch>
        </p:blipFill>
        <p:spPr bwMode="auto">
          <a:xfrm>
            <a:off x="7772400" y="4622800"/>
            <a:ext cx="1371600" cy="2235200"/>
          </a:xfrm>
          <a:prstGeom prst="rect">
            <a:avLst/>
          </a:prstGeom>
          <a:noFill/>
          <a:ln w="9525">
            <a:noFill/>
            <a:miter lim="800000"/>
            <a:headEnd/>
            <a:tailEnd/>
          </a:ln>
        </p:spPr>
      </p:pic>
      <p:sp>
        <p:nvSpPr>
          <p:cNvPr id="14340" name="Text Box 8"/>
          <p:cNvSpPr txBox="1">
            <a:spLocks noChangeArrowheads="1"/>
          </p:cNvSpPr>
          <p:nvPr/>
        </p:nvSpPr>
        <p:spPr bwMode="auto">
          <a:xfrm>
            <a:off x="762000" y="4343400"/>
            <a:ext cx="7315200" cy="523875"/>
          </a:xfrm>
          <a:prstGeom prst="rect">
            <a:avLst/>
          </a:prstGeom>
          <a:noFill/>
          <a:ln w="9525">
            <a:noFill/>
            <a:miter lim="800000"/>
            <a:headEnd/>
            <a:tailEnd/>
          </a:ln>
        </p:spPr>
        <p:txBody>
          <a:bodyPr>
            <a:spAutoFit/>
          </a:bodyPr>
          <a:lstStyle/>
          <a:p>
            <a:pPr marL="342900" indent="-342900"/>
            <a:r>
              <a:rPr lang="en-US" sz="2800" i="1">
                <a:solidFill>
                  <a:srgbClr val="0000FF"/>
                </a:solidFill>
              </a:rPr>
              <a:t>c.Trình bày ý kiến về tình bạn:</a:t>
            </a:r>
          </a:p>
        </p:txBody>
      </p:sp>
      <p:grpSp>
        <p:nvGrpSpPr>
          <p:cNvPr id="2" name="Group 6"/>
          <p:cNvGrpSpPr>
            <a:grpSpLocks/>
          </p:cNvGrpSpPr>
          <p:nvPr/>
        </p:nvGrpSpPr>
        <p:grpSpPr bwMode="auto">
          <a:xfrm>
            <a:off x="1295400" y="1457325"/>
            <a:ext cx="7696200" cy="523875"/>
            <a:chOff x="384" y="480"/>
            <a:chExt cx="4848" cy="330"/>
          </a:xfrm>
        </p:grpSpPr>
        <p:sp>
          <p:nvSpPr>
            <p:cNvPr id="13322" name="Oval 7"/>
            <p:cNvSpPr>
              <a:spLocks noChangeArrowheads="1"/>
            </p:cNvSpPr>
            <p:nvPr/>
          </p:nvSpPr>
          <p:spPr bwMode="auto">
            <a:xfrm>
              <a:off x="384" y="480"/>
              <a:ext cx="288" cy="288"/>
            </a:xfrm>
            <a:prstGeom prst="ellipse">
              <a:avLst/>
            </a:prstGeom>
            <a:solidFill>
              <a:schemeClr val="accent1"/>
            </a:solidFill>
            <a:ln w="9525">
              <a:solidFill>
                <a:schemeClr val="tx1"/>
              </a:solidFill>
              <a:round/>
              <a:headEnd/>
              <a:tailEnd/>
            </a:ln>
          </p:spPr>
          <p:txBody>
            <a:bodyPr wrap="none" anchor="ctr"/>
            <a:lstStyle/>
            <a:p>
              <a:pPr algn="ctr"/>
              <a:r>
                <a:rPr lang="en-US" sz="2400" b="1"/>
                <a:t>2</a:t>
              </a:r>
            </a:p>
          </p:txBody>
        </p:sp>
        <p:sp>
          <p:nvSpPr>
            <p:cNvPr id="13323" name="Text Box 8"/>
            <p:cNvSpPr txBox="1">
              <a:spLocks noChangeArrowheads="1"/>
            </p:cNvSpPr>
            <p:nvPr/>
          </p:nvSpPr>
          <p:spPr bwMode="auto">
            <a:xfrm>
              <a:off x="624" y="480"/>
              <a:ext cx="4608" cy="330"/>
            </a:xfrm>
            <a:prstGeom prst="rect">
              <a:avLst/>
            </a:prstGeom>
            <a:noFill/>
            <a:ln w="9525">
              <a:noFill/>
              <a:miter lim="800000"/>
              <a:headEnd/>
              <a:tailEnd/>
            </a:ln>
          </p:spPr>
          <p:txBody>
            <a:bodyPr>
              <a:spAutoFit/>
            </a:bodyPr>
            <a:lstStyle/>
            <a:p>
              <a:pPr marL="342900" indent="-342900"/>
              <a:r>
                <a:rPr lang="en-US" sz="2800" i="1"/>
                <a:t>Đặt một vài câu kể về:</a:t>
              </a:r>
            </a:p>
          </p:txBody>
        </p:sp>
      </p:grpSp>
      <p:sp>
        <p:nvSpPr>
          <p:cNvPr id="14342" name="Text Box 8"/>
          <p:cNvSpPr txBox="1">
            <a:spLocks noChangeArrowheads="1"/>
          </p:cNvSpPr>
          <p:nvPr/>
        </p:nvSpPr>
        <p:spPr bwMode="auto">
          <a:xfrm>
            <a:off x="685800" y="3581400"/>
            <a:ext cx="7315200" cy="523875"/>
          </a:xfrm>
          <a:prstGeom prst="rect">
            <a:avLst/>
          </a:prstGeom>
          <a:noFill/>
          <a:ln w="9525">
            <a:noFill/>
            <a:miter lim="800000"/>
            <a:headEnd/>
            <a:tailEnd/>
          </a:ln>
        </p:spPr>
        <p:txBody>
          <a:bodyPr>
            <a:spAutoFit/>
          </a:bodyPr>
          <a:lstStyle/>
          <a:p>
            <a:pPr marL="342900" indent="-342900"/>
            <a:r>
              <a:rPr lang="en-US" sz="2800" i="1">
                <a:solidFill>
                  <a:srgbClr val="0000FF"/>
                </a:solidFill>
              </a:rPr>
              <a:t>b. Tả chiếc bút của em:</a:t>
            </a:r>
          </a:p>
        </p:txBody>
      </p:sp>
      <p:sp>
        <p:nvSpPr>
          <p:cNvPr id="13319" name="Text Box 8"/>
          <p:cNvSpPr txBox="1">
            <a:spLocks noChangeArrowheads="1"/>
          </p:cNvSpPr>
          <p:nvPr/>
        </p:nvSpPr>
        <p:spPr bwMode="auto">
          <a:xfrm>
            <a:off x="1828800" y="2676525"/>
            <a:ext cx="7315200" cy="523875"/>
          </a:xfrm>
          <a:prstGeom prst="rect">
            <a:avLst/>
          </a:prstGeom>
          <a:noFill/>
          <a:ln w="9525">
            <a:noFill/>
            <a:miter lim="800000"/>
            <a:headEnd/>
            <a:tailEnd/>
          </a:ln>
        </p:spPr>
        <p:txBody>
          <a:bodyPr>
            <a:spAutoFit/>
          </a:bodyPr>
          <a:lstStyle/>
          <a:p>
            <a:pPr marL="342900" indent="-342900"/>
            <a:endParaRPr lang="en-US" sz="2800" i="1"/>
          </a:p>
        </p:txBody>
      </p:sp>
      <p:sp>
        <p:nvSpPr>
          <p:cNvPr id="14346" name="Text Box 8"/>
          <p:cNvSpPr txBox="1">
            <a:spLocks noChangeArrowheads="1"/>
          </p:cNvSpPr>
          <p:nvPr/>
        </p:nvSpPr>
        <p:spPr bwMode="auto">
          <a:xfrm>
            <a:off x="609600" y="2743200"/>
            <a:ext cx="7315200" cy="523875"/>
          </a:xfrm>
          <a:prstGeom prst="rect">
            <a:avLst/>
          </a:prstGeom>
          <a:noFill/>
          <a:ln w="9525">
            <a:noFill/>
            <a:miter lim="800000"/>
            <a:headEnd/>
            <a:tailEnd/>
          </a:ln>
        </p:spPr>
        <p:txBody>
          <a:bodyPr>
            <a:spAutoFit/>
          </a:bodyPr>
          <a:lstStyle/>
          <a:p>
            <a:pPr marL="342900" indent="-342900"/>
            <a:r>
              <a:rPr lang="en-US" sz="2800" i="1"/>
              <a:t> </a:t>
            </a:r>
            <a:r>
              <a:rPr lang="en-US" sz="2800" i="1">
                <a:solidFill>
                  <a:srgbClr val="0000FF"/>
                </a:solidFill>
              </a:rPr>
              <a:t>a.Kể về việc em làm khi đi học về:</a:t>
            </a:r>
          </a:p>
        </p:txBody>
      </p:sp>
      <p:sp>
        <p:nvSpPr>
          <p:cNvPr id="15" name="Text Box 8"/>
          <p:cNvSpPr txBox="1">
            <a:spLocks noChangeArrowheads="1"/>
          </p:cNvSpPr>
          <p:nvPr/>
        </p:nvSpPr>
        <p:spPr bwMode="auto">
          <a:xfrm>
            <a:off x="685800" y="5191125"/>
            <a:ext cx="7315200" cy="523875"/>
          </a:xfrm>
          <a:prstGeom prst="rect">
            <a:avLst/>
          </a:prstGeom>
          <a:noFill/>
          <a:ln w="9525">
            <a:noFill/>
            <a:miter lim="800000"/>
            <a:headEnd/>
            <a:tailEnd/>
          </a:ln>
        </p:spPr>
        <p:txBody>
          <a:bodyPr>
            <a:spAutoFit/>
          </a:bodyPr>
          <a:lstStyle/>
          <a:p>
            <a:pPr marL="342900" indent="-342900"/>
            <a:r>
              <a:rPr lang="en-US" sz="2800" i="1"/>
              <a:t>d</a:t>
            </a:r>
            <a:r>
              <a:rPr lang="en-US" sz="2800" i="1">
                <a:solidFill>
                  <a:srgbClr val="0000FF"/>
                </a:solidFill>
              </a:rPr>
              <a:t>. Nói lên niềm vui của em khi nhận điểm tốt</a:t>
            </a:r>
          </a:p>
        </p:txBody>
      </p:sp>
    </p:spTree>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4346"/>
                                        </p:tgtEl>
                                        <p:attrNameLst>
                                          <p:attrName>style.visibility</p:attrName>
                                        </p:attrNameLst>
                                      </p:cBhvr>
                                      <p:to>
                                        <p:strVal val="visible"/>
                                      </p:to>
                                    </p:set>
                                    <p:animEffect transition="in" filter="blinds(horizontal)">
                                      <p:cBhvr>
                                        <p:cTn id="12" dur="500"/>
                                        <p:tgtEl>
                                          <p:spTgt spid="1434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4342"/>
                                        </p:tgtEl>
                                        <p:attrNameLst>
                                          <p:attrName>style.visibility</p:attrName>
                                        </p:attrNameLst>
                                      </p:cBhvr>
                                      <p:to>
                                        <p:strVal val="visible"/>
                                      </p:to>
                                    </p:set>
                                    <p:animEffect transition="in" filter="blinds(horizontal)">
                                      <p:cBhvr>
                                        <p:cTn id="17" dur="500"/>
                                        <p:tgtEl>
                                          <p:spTgt spid="1434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4340"/>
                                        </p:tgtEl>
                                        <p:attrNameLst>
                                          <p:attrName>style.visibility</p:attrName>
                                        </p:attrNameLst>
                                      </p:cBhvr>
                                      <p:to>
                                        <p:strVal val="visible"/>
                                      </p:to>
                                    </p:set>
                                    <p:animEffect transition="in" filter="blinds(horizontal)">
                                      <p:cBhvr>
                                        <p:cTn id="22" dur="500"/>
                                        <p:tgtEl>
                                          <p:spTgt spid="1434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blinds(horizontal)">
                                      <p:cBhvr>
                                        <p:cTn id="2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p:bldP spid="14342" grpId="0"/>
      <p:bldP spid="14346" grpId="0"/>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Oval 7"/>
          <p:cNvSpPr>
            <a:spLocks noChangeArrowheads="1"/>
          </p:cNvSpPr>
          <p:nvPr/>
        </p:nvSpPr>
        <p:spPr bwMode="auto">
          <a:xfrm>
            <a:off x="228600" y="2819400"/>
            <a:ext cx="457200" cy="457200"/>
          </a:xfrm>
          <a:prstGeom prst="ellipse">
            <a:avLst/>
          </a:prstGeom>
          <a:solidFill>
            <a:schemeClr val="accent1"/>
          </a:solidFill>
          <a:ln w="9525">
            <a:solidFill>
              <a:schemeClr val="tx1"/>
            </a:solidFill>
            <a:round/>
            <a:headEnd/>
            <a:tailEnd/>
          </a:ln>
        </p:spPr>
        <p:txBody>
          <a:bodyPr wrap="none" anchor="ctr"/>
          <a:lstStyle/>
          <a:p>
            <a:pPr algn="ctr"/>
            <a:r>
              <a:rPr lang="en-US" sz="2400" b="1"/>
              <a:t>1</a:t>
            </a:r>
          </a:p>
        </p:txBody>
      </p:sp>
      <p:sp>
        <p:nvSpPr>
          <p:cNvPr id="4099" name="Text Box 8"/>
          <p:cNvSpPr txBox="1">
            <a:spLocks noChangeArrowheads="1"/>
          </p:cNvSpPr>
          <p:nvPr/>
        </p:nvSpPr>
        <p:spPr bwMode="auto">
          <a:xfrm>
            <a:off x="228600" y="2057400"/>
            <a:ext cx="8915400" cy="4216400"/>
          </a:xfrm>
          <a:prstGeom prst="rect">
            <a:avLst/>
          </a:prstGeom>
          <a:noFill/>
          <a:ln w="9525">
            <a:noFill/>
            <a:miter lim="800000"/>
            <a:headEnd/>
            <a:tailEnd/>
          </a:ln>
        </p:spPr>
        <p:txBody>
          <a:bodyPr>
            <a:spAutoFit/>
          </a:bodyPr>
          <a:lstStyle/>
          <a:p>
            <a:pPr marL="342900" indent="-342900"/>
            <a:r>
              <a:rPr lang="en-US" sz="2000"/>
              <a:t>       </a:t>
            </a:r>
            <a:r>
              <a:rPr lang="en-US" sz="2800" i="1">
                <a:solidFill>
                  <a:srgbClr val="0000FF"/>
                </a:solidFill>
              </a:rPr>
              <a:t>Nhận xét:</a:t>
            </a:r>
          </a:p>
          <a:p>
            <a:pPr marL="342900" indent="-342900"/>
            <a:r>
              <a:rPr lang="en-US" sz="2800" i="1">
                <a:solidFill>
                  <a:srgbClr val="0000FF"/>
                </a:solidFill>
              </a:rPr>
              <a:t>     </a:t>
            </a:r>
          </a:p>
          <a:p>
            <a:pPr marL="342900" indent="-342900"/>
            <a:r>
              <a:rPr lang="en-US" sz="2800" i="1"/>
              <a:t>     Câu in đậm dưới đây dùng để làm gì?</a:t>
            </a:r>
          </a:p>
          <a:p>
            <a:pPr marL="342900" indent="-342900"/>
            <a:endParaRPr lang="en-US" sz="2800"/>
          </a:p>
          <a:p>
            <a:pPr marL="342900" indent="-342900"/>
            <a:r>
              <a:rPr lang="en-US" sz="3600"/>
              <a:t> </a:t>
            </a:r>
            <a:r>
              <a:rPr lang="en-US" sz="3600" b="1"/>
              <a:t>Nhưng kho báu ấy ở đâu? </a:t>
            </a:r>
          </a:p>
          <a:p>
            <a:pPr marL="342900" indent="-342900"/>
            <a:r>
              <a:rPr lang="en-US" sz="3600" b="1"/>
              <a:t>  </a:t>
            </a:r>
          </a:p>
          <a:p>
            <a:pPr marL="342900" indent="-342900"/>
            <a:r>
              <a:rPr lang="en-US" sz="3600" b="1">
                <a:solidFill>
                  <a:srgbClr val="005800"/>
                </a:solidFill>
              </a:rPr>
              <a:t>Dùng để hỏi điều mình chưa biết</a:t>
            </a:r>
          </a:p>
          <a:p>
            <a:pPr marL="342900" indent="-342900"/>
            <a:endParaRPr lang="en-US" sz="2800"/>
          </a:p>
          <a:p>
            <a:pPr marL="342900" indent="-342900"/>
            <a:endParaRPr lang="en-US" sz="2000"/>
          </a:p>
        </p:txBody>
      </p:sp>
      <p:pic>
        <p:nvPicPr>
          <p:cNvPr id="3076" name="Picture 10" descr="dghb"/>
          <p:cNvPicPr>
            <a:picLocks noChangeAspect="1" noChangeArrowheads="1"/>
          </p:cNvPicPr>
          <p:nvPr/>
        </p:nvPicPr>
        <p:blipFill>
          <a:blip r:embed="rId2"/>
          <a:srcRect/>
          <a:stretch>
            <a:fillRect/>
          </a:stretch>
        </p:blipFill>
        <p:spPr bwMode="auto">
          <a:xfrm rot="10800000">
            <a:off x="0" y="0"/>
            <a:ext cx="1752600" cy="1749425"/>
          </a:xfrm>
          <a:prstGeom prst="rect">
            <a:avLst/>
          </a:prstGeom>
          <a:noFill/>
          <a:ln w="9525">
            <a:noFill/>
            <a:miter lim="800000"/>
            <a:headEnd/>
            <a:tailEnd/>
          </a:ln>
        </p:spPr>
      </p:pic>
      <p:sp>
        <p:nvSpPr>
          <p:cNvPr id="4101" name="Title 1"/>
          <p:cNvSpPr>
            <a:spLocks noGrp="1"/>
          </p:cNvSpPr>
          <p:nvPr>
            <p:ph type="title"/>
          </p:nvPr>
        </p:nvSpPr>
        <p:spPr>
          <a:xfrm>
            <a:off x="800100" y="1104900"/>
            <a:ext cx="8229600" cy="800100"/>
          </a:xfrm>
        </p:spPr>
        <p:txBody>
          <a:bodyPr/>
          <a:lstStyle/>
          <a:p>
            <a:r>
              <a:rPr lang="en-US" sz="3600" smtClean="0">
                <a:solidFill>
                  <a:srgbClr val="0000FF"/>
                </a:solidFill>
              </a:rPr>
              <a:t/>
            </a:r>
            <a:br>
              <a:rPr lang="en-US" sz="3600" smtClean="0">
                <a:solidFill>
                  <a:srgbClr val="0000FF"/>
                </a:solidFill>
              </a:rPr>
            </a:br>
            <a:r>
              <a:rPr lang="en-US" sz="3600" u="sng" smtClean="0">
                <a:solidFill>
                  <a:srgbClr val="005800"/>
                </a:solidFill>
              </a:rPr>
              <a:t>Luyện từ và câu</a:t>
            </a:r>
            <a:r>
              <a:rPr lang="en-US" sz="3600" smtClean="0">
                <a:solidFill>
                  <a:srgbClr val="0000FF"/>
                </a:solidFill>
              </a:rPr>
              <a:t/>
            </a:r>
            <a:br>
              <a:rPr lang="en-US" sz="3600" smtClean="0">
                <a:solidFill>
                  <a:srgbClr val="0000FF"/>
                </a:solidFill>
              </a:rPr>
            </a:br>
            <a:r>
              <a:rPr lang="en-US" sz="4000" b="1" smtClean="0">
                <a:solidFill>
                  <a:srgbClr val="FF3300"/>
                </a:solidFill>
              </a:rPr>
              <a:t>Câu kể</a:t>
            </a:r>
            <a:r>
              <a:rPr lang="en-US" sz="3600" smtClean="0">
                <a:solidFill>
                  <a:srgbClr val="0000FF"/>
                </a:solidFill>
              </a:rPr>
              <a:t/>
            </a:r>
            <a:br>
              <a:rPr lang="en-US" sz="3600" smtClean="0">
                <a:solidFill>
                  <a:srgbClr val="0000FF"/>
                </a:solidFill>
              </a:rPr>
            </a:br>
            <a:r>
              <a:rPr lang="en-US" sz="3600" smtClean="0"/>
              <a:t/>
            </a:r>
            <a:br>
              <a:rPr lang="en-US" sz="3600" smtClean="0"/>
            </a:br>
            <a:endParaRPr lang="en-US" sz="3600" smtClean="0"/>
          </a:p>
        </p:txBody>
      </p:sp>
      <p:sp>
        <p:nvSpPr>
          <p:cNvPr id="3078" name="Oval 7"/>
          <p:cNvSpPr>
            <a:spLocks noChangeArrowheads="1"/>
          </p:cNvSpPr>
          <p:nvPr/>
        </p:nvSpPr>
        <p:spPr bwMode="auto">
          <a:xfrm>
            <a:off x="228600" y="2057400"/>
            <a:ext cx="457200" cy="457200"/>
          </a:xfrm>
          <a:prstGeom prst="ellipse">
            <a:avLst/>
          </a:prstGeom>
          <a:solidFill>
            <a:schemeClr val="accent1"/>
          </a:solidFill>
          <a:ln w="9525">
            <a:solidFill>
              <a:schemeClr val="tx1"/>
            </a:solidFill>
            <a:round/>
            <a:headEnd/>
            <a:tailEnd/>
          </a:ln>
        </p:spPr>
        <p:txBody>
          <a:bodyPr wrap="none" anchor="ctr"/>
          <a:lstStyle/>
          <a:p>
            <a:pPr algn="ctr"/>
            <a:r>
              <a:rPr lang="en-US" sz="2400" b="1">
                <a:solidFill>
                  <a:srgbClr val="FF3300"/>
                </a:solidFill>
              </a:rPr>
              <a:t>I</a:t>
            </a:r>
          </a:p>
        </p:txBody>
      </p:sp>
    </p:spTree>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101"/>
                                        </p:tgtEl>
                                        <p:attrNameLst>
                                          <p:attrName>style.visibility</p:attrName>
                                        </p:attrNameLst>
                                      </p:cBhvr>
                                      <p:to>
                                        <p:strVal val="visible"/>
                                      </p:to>
                                    </p:set>
                                    <p:animEffect transition="in" filter="blinds(horizontal)">
                                      <p:cBhvr>
                                        <p:cTn id="7" dur="500"/>
                                        <p:tgtEl>
                                          <p:spTgt spid="410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4099">
                                            <p:txEl>
                                              <p:pRg st="0" end="0"/>
                                            </p:txEl>
                                          </p:spTgt>
                                        </p:tgtEl>
                                        <p:attrNameLst>
                                          <p:attrName>style.visibility</p:attrName>
                                        </p:attrNameLst>
                                      </p:cBhvr>
                                      <p:to>
                                        <p:strVal val="visible"/>
                                      </p:to>
                                    </p:set>
                                    <p:animEffect transition="in" filter="blinds(horizontal)">
                                      <p:cBhvr>
                                        <p:cTn id="12" dur="500"/>
                                        <p:tgtEl>
                                          <p:spTgt spid="409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blinds(horizontal)">
                                      <p:cBhvr>
                                        <p:cTn id="17" dur="500"/>
                                        <p:tgtEl>
                                          <p:spTgt spid="409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4099">
                                            <p:txEl>
                                              <p:pRg st="4" end="4"/>
                                            </p:txEl>
                                          </p:spTgt>
                                        </p:tgtEl>
                                        <p:attrNameLst>
                                          <p:attrName>style.visibility</p:attrName>
                                        </p:attrNameLst>
                                      </p:cBhvr>
                                      <p:to>
                                        <p:strVal val="visible"/>
                                      </p:to>
                                    </p:set>
                                    <p:animEffect transition="in" filter="blinds(horizontal)">
                                      <p:cBhvr>
                                        <p:cTn id="22" dur="500"/>
                                        <p:tgtEl>
                                          <p:spTgt spid="4099">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4099">
                                            <p:txEl>
                                              <p:pRg st="6" end="6"/>
                                            </p:txEl>
                                          </p:spTgt>
                                        </p:tgtEl>
                                        <p:attrNameLst>
                                          <p:attrName>style.visibility</p:attrName>
                                        </p:attrNameLst>
                                      </p:cBhvr>
                                      <p:to>
                                        <p:strVal val="visible"/>
                                      </p:to>
                                    </p:set>
                                    <p:animEffect transition="in" filter="blinds(horizontal)">
                                      <p:cBhvr>
                                        <p:cTn id="27" dur="500"/>
                                        <p:tgtEl>
                                          <p:spTgt spid="409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0" y="914400"/>
            <a:ext cx="9144000" cy="5105400"/>
            <a:chOff x="384" y="-113"/>
            <a:chExt cx="4848" cy="3216"/>
          </a:xfrm>
        </p:grpSpPr>
        <p:sp>
          <p:nvSpPr>
            <p:cNvPr id="4101" name="Oval 4"/>
            <p:cNvSpPr>
              <a:spLocks noChangeArrowheads="1"/>
            </p:cNvSpPr>
            <p:nvPr/>
          </p:nvSpPr>
          <p:spPr bwMode="auto">
            <a:xfrm>
              <a:off x="384" y="-113"/>
              <a:ext cx="288" cy="288"/>
            </a:xfrm>
            <a:prstGeom prst="ellipse">
              <a:avLst/>
            </a:prstGeom>
            <a:solidFill>
              <a:schemeClr val="accent1"/>
            </a:solidFill>
            <a:ln w="9525">
              <a:solidFill>
                <a:schemeClr val="tx1"/>
              </a:solidFill>
              <a:round/>
              <a:headEnd/>
              <a:tailEnd/>
            </a:ln>
          </p:spPr>
          <p:txBody>
            <a:bodyPr wrap="none" anchor="ctr"/>
            <a:lstStyle/>
            <a:p>
              <a:pPr algn="ctr"/>
              <a:r>
                <a:rPr lang="en-US" sz="2400" b="1"/>
                <a:t>2</a:t>
              </a:r>
            </a:p>
          </p:txBody>
        </p:sp>
        <p:sp>
          <p:nvSpPr>
            <p:cNvPr id="4102" name="Text Box 5"/>
            <p:cNvSpPr txBox="1">
              <a:spLocks noChangeArrowheads="1"/>
            </p:cNvSpPr>
            <p:nvPr/>
          </p:nvSpPr>
          <p:spPr bwMode="auto">
            <a:xfrm>
              <a:off x="624" y="59"/>
              <a:ext cx="4608" cy="3044"/>
            </a:xfrm>
            <a:prstGeom prst="rect">
              <a:avLst/>
            </a:prstGeom>
            <a:noFill/>
            <a:ln w="9525">
              <a:noFill/>
              <a:miter lim="800000"/>
              <a:headEnd/>
              <a:tailEnd/>
            </a:ln>
          </p:spPr>
          <p:txBody>
            <a:bodyPr>
              <a:spAutoFit/>
            </a:bodyPr>
            <a:lstStyle/>
            <a:p>
              <a:pPr marL="342900" indent="-342900"/>
              <a:r>
                <a:rPr lang="en-US" sz="2800" i="1"/>
                <a:t>Các câu còn lại dùng để làm gì?</a:t>
              </a:r>
            </a:p>
            <a:p>
              <a:pPr marL="342900" indent="-342900"/>
              <a:r>
                <a:rPr lang="en-US" sz="4000"/>
                <a:t>Bu –ra-ti –nô là một chú bé bằng gỗ.</a:t>
              </a:r>
            </a:p>
            <a:p>
              <a:pPr marL="342900" indent="-342900"/>
              <a:endParaRPr lang="en-US" sz="4000"/>
            </a:p>
            <a:p>
              <a:pPr marL="342900" indent="-342900"/>
              <a:r>
                <a:rPr lang="en-US" sz="4000"/>
                <a:t>Chú có cái mũi rất dài.</a:t>
              </a:r>
            </a:p>
            <a:p>
              <a:pPr marL="342900" indent="-342900"/>
              <a:endParaRPr lang="en-US" sz="4000"/>
            </a:p>
            <a:p>
              <a:pPr marL="342900" indent="-342900"/>
              <a:r>
                <a:rPr lang="en-US" sz="4000"/>
                <a:t>Chú được bác rùa tốt bụng tặng cho chiếc chìa khóa vàng để  mở một kho báu.</a:t>
              </a:r>
              <a:endParaRPr lang="en-US" sz="3200"/>
            </a:p>
          </p:txBody>
        </p:sp>
      </p:grpSp>
      <p:pic>
        <p:nvPicPr>
          <p:cNvPr id="4099" name="Picture 6" descr="dghb"/>
          <p:cNvPicPr>
            <a:picLocks noChangeAspect="1" noChangeArrowheads="1"/>
          </p:cNvPicPr>
          <p:nvPr/>
        </p:nvPicPr>
        <p:blipFill>
          <a:blip r:embed="rId2"/>
          <a:srcRect/>
          <a:stretch>
            <a:fillRect/>
          </a:stretch>
        </p:blipFill>
        <p:spPr bwMode="auto">
          <a:xfrm rot="10800000">
            <a:off x="0" y="0"/>
            <a:ext cx="2286000" cy="1752600"/>
          </a:xfrm>
          <a:prstGeom prst="rect">
            <a:avLst/>
          </a:prstGeom>
          <a:noFill/>
          <a:ln w="9525">
            <a:noFill/>
            <a:miter lim="800000"/>
            <a:headEnd/>
            <a:tailEnd/>
          </a:ln>
        </p:spPr>
      </p:pic>
      <p:pic>
        <p:nvPicPr>
          <p:cNvPr id="4100" name="Picture 7" descr="dghb"/>
          <p:cNvPicPr>
            <a:picLocks noChangeAspect="1" noChangeArrowheads="1"/>
          </p:cNvPicPr>
          <p:nvPr/>
        </p:nvPicPr>
        <p:blipFill>
          <a:blip r:embed="rId2"/>
          <a:srcRect/>
          <a:stretch>
            <a:fillRect/>
          </a:stretch>
        </p:blipFill>
        <p:spPr bwMode="auto">
          <a:xfrm>
            <a:off x="7086600" y="5410200"/>
            <a:ext cx="2057400" cy="1447800"/>
          </a:xfrm>
          <a:prstGeom prst="rect">
            <a:avLst/>
          </a:prstGeom>
          <a:noFill/>
          <a:ln w="9525">
            <a:noFill/>
            <a:miter lim="800000"/>
            <a:headEnd/>
            <a:tailEnd/>
          </a:ln>
        </p:spPr>
      </p:pic>
    </p:spTree>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Text Box 5"/>
          <p:cNvSpPr txBox="1">
            <a:spLocks noChangeArrowheads="1"/>
          </p:cNvSpPr>
          <p:nvPr/>
        </p:nvSpPr>
        <p:spPr bwMode="auto">
          <a:xfrm>
            <a:off x="452438" y="609600"/>
            <a:ext cx="8691562" cy="5448300"/>
          </a:xfrm>
          <a:prstGeom prst="rect">
            <a:avLst/>
          </a:prstGeom>
          <a:noFill/>
          <a:ln w="9525">
            <a:noFill/>
            <a:miter lim="800000"/>
            <a:headEnd/>
            <a:tailEnd/>
          </a:ln>
        </p:spPr>
        <p:txBody>
          <a:bodyPr>
            <a:spAutoFit/>
          </a:bodyPr>
          <a:lstStyle/>
          <a:p>
            <a:pPr marL="342900" indent="-342900"/>
            <a:r>
              <a:rPr lang="en-US" sz="2800" i="1"/>
              <a:t>Các câu còn lại dùng để làm gì?</a:t>
            </a:r>
          </a:p>
          <a:p>
            <a:pPr marL="342900" indent="-342900"/>
            <a:r>
              <a:rPr lang="en-US" sz="4000"/>
              <a:t>Bu –ra-ti –nô là một chú bé bằng gỗ.</a:t>
            </a:r>
          </a:p>
          <a:p>
            <a:pPr marL="342900" indent="-342900"/>
            <a:r>
              <a:rPr lang="en-US" sz="4000">
                <a:solidFill>
                  <a:srgbClr val="005800"/>
                </a:solidFill>
              </a:rPr>
              <a:t>( giới thiệu về chú bé)</a:t>
            </a:r>
          </a:p>
          <a:p>
            <a:pPr marL="342900" indent="-342900"/>
            <a:r>
              <a:rPr lang="en-US" sz="4000"/>
              <a:t>Chú có cái mũi rất dài.</a:t>
            </a:r>
          </a:p>
          <a:p>
            <a:pPr marL="342900" indent="-342900"/>
            <a:r>
              <a:rPr lang="en-US" sz="4000">
                <a:solidFill>
                  <a:srgbClr val="005800"/>
                </a:solidFill>
              </a:rPr>
              <a:t>( miêu tả)</a:t>
            </a:r>
          </a:p>
          <a:p>
            <a:pPr marL="342900" indent="-342900"/>
            <a:r>
              <a:rPr lang="en-US" sz="4000"/>
              <a:t>Chú được bác rùa tốt bụng tặng cho chiếc chìa khóa vàng để  mở một kho báu</a:t>
            </a:r>
            <a:r>
              <a:rPr lang="en-US" sz="4000">
                <a:solidFill>
                  <a:srgbClr val="005800"/>
                </a:solidFill>
              </a:rPr>
              <a:t>.</a:t>
            </a:r>
          </a:p>
          <a:p>
            <a:pPr marL="342900" indent="-342900"/>
            <a:r>
              <a:rPr lang="en-US" sz="4000">
                <a:solidFill>
                  <a:srgbClr val="005800"/>
                </a:solidFill>
              </a:rPr>
              <a:t>(kể lại sự việc)</a:t>
            </a:r>
            <a:endParaRPr lang="en-US" sz="3200">
              <a:solidFill>
                <a:srgbClr val="005800"/>
              </a:solidFill>
            </a:endParaRPr>
          </a:p>
        </p:txBody>
      </p:sp>
      <p:pic>
        <p:nvPicPr>
          <p:cNvPr id="5123" name="Picture 6" descr="dghb"/>
          <p:cNvPicPr>
            <a:picLocks noChangeAspect="1" noChangeArrowheads="1"/>
          </p:cNvPicPr>
          <p:nvPr/>
        </p:nvPicPr>
        <p:blipFill>
          <a:blip r:embed="rId2"/>
          <a:srcRect/>
          <a:stretch>
            <a:fillRect/>
          </a:stretch>
        </p:blipFill>
        <p:spPr bwMode="auto">
          <a:xfrm rot="10800000">
            <a:off x="0" y="0"/>
            <a:ext cx="2286000" cy="1752600"/>
          </a:xfrm>
          <a:prstGeom prst="rect">
            <a:avLst/>
          </a:prstGeom>
          <a:noFill/>
          <a:ln w="9525">
            <a:noFill/>
            <a:miter lim="800000"/>
            <a:headEnd/>
            <a:tailEnd/>
          </a:ln>
        </p:spPr>
      </p:pic>
      <p:pic>
        <p:nvPicPr>
          <p:cNvPr id="5124" name="Picture 7" descr="dghb"/>
          <p:cNvPicPr>
            <a:picLocks noChangeAspect="1" noChangeArrowheads="1"/>
          </p:cNvPicPr>
          <p:nvPr/>
        </p:nvPicPr>
        <p:blipFill>
          <a:blip r:embed="rId2"/>
          <a:srcRect/>
          <a:stretch>
            <a:fillRect/>
          </a:stretch>
        </p:blipFill>
        <p:spPr bwMode="auto">
          <a:xfrm>
            <a:off x="7086600" y="5410200"/>
            <a:ext cx="2057400" cy="1447800"/>
          </a:xfrm>
          <a:prstGeom prst="rect">
            <a:avLst/>
          </a:prstGeom>
          <a:noFill/>
          <a:ln w="9525">
            <a:noFill/>
            <a:miter lim="800000"/>
            <a:headEnd/>
            <a:tailEnd/>
          </a:ln>
        </p:spPr>
      </p:pic>
    </p:spTree>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6150">
                                            <p:txEl>
                                              <p:pRg st="1" end="1"/>
                                            </p:txEl>
                                          </p:spTgt>
                                        </p:tgtEl>
                                        <p:attrNameLst>
                                          <p:attrName>style.visibility</p:attrName>
                                        </p:attrNameLst>
                                      </p:cBhvr>
                                      <p:to>
                                        <p:strVal val="visible"/>
                                      </p:to>
                                    </p:set>
                                    <p:animEffect transition="in" filter="blinds(horizontal)">
                                      <p:cBhvr>
                                        <p:cTn id="7" dur="500"/>
                                        <p:tgtEl>
                                          <p:spTgt spid="6150">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6150">
                                            <p:txEl>
                                              <p:pRg st="2" end="2"/>
                                            </p:txEl>
                                          </p:spTgt>
                                        </p:tgtEl>
                                        <p:attrNameLst>
                                          <p:attrName>style.visibility</p:attrName>
                                        </p:attrNameLst>
                                      </p:cBhvr>
                                      <p:to>
                                        <p:strVal val="visible"/>
                                      </p:to>
                                    </p:set>
                                    <p:animEffect transition="in" filter="blinds(horizontal)">
                                      <p:cBhvr>
                                        <p:cTn id="12" dur="500"/>
                                        <p:tgtEl>
                                          <p:spTgt spid="6150">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6150">
                                            <p:txEl>
                                              <p:pRg st="3" end="3"/>
                                            </p:txEl>
                                          </p:spTgt>
                                        </p:tgtEl>
                                        <p:attrNameLst>
                                          <p:attrName>style.visibility</p:attrName>
                                        </p:attrNameLst>
                                      </p:cBhvr>
                                      <p:to>
                                        <p:strVal val="visible"/>
                                      </p:to>
                                    </p:set>
                                    <p:animEffect transition="in" filter="blinds(horizontal)">
                                      <p:cBhvr>
                                        <p:cTn id="17" dur="500"/>
                                        <p:tgtEl>
                                          <p:spTgt spid="6150">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6150">
                                            <p:txEl>
                                              <p:pRg st="4" end="4"/>
                                            </p:txEl>
                                          </p:spTgt>
                                        </p:tgtEl>
                                        <p:attrNameLst>
                                          <p:attrName>style.visibility</p:attrName>
                                        </p:attrNameLst>
                                      </p:cBhvr>
                                      <p:to>
                                        <p:strVal val="visible"/>
                                      </p:to>
                                    </p:set>
                                    <p:animEffect transition="in" filter="blinds(horizontal)">
                                      <p:cBhvr>
                                        <p:cTn id="22" dur="500"/>
                                        <p:tgtEl>
                                          <p:spTgt spid="6150">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6150">
                                            <p:txEl>
                                              <p:pRg st="5" end="5"/>
                                            </p:txEl>
                                          </p:spTgt>
                                        </p:tgtEl>
                                        <p:attrNameLst>
                                          <p:attrName>style.visibility</p:attrName>
                                        </p:attrNameLst>
                                      </p:cBhvr>
                                      <p:to>
                                        <p:strVal val="visible"/>
                                      </p:to>
                                    </p:set>
                                    <p:animEffect transition="in" filter="blinds(horizontal)">
                                      <p:cBhvr>
                                        <p:cTn id="27" dur="500"/>
                                        <p:tgtEl>
                                          <p:spTgt spid="6150">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6150">
                                            <p:txEl>
                                              <p:pRg st="6" end="6"/>
                                            </p:txEl>
                                          </p:spTgt>
                                        </p:tgtEl>
                                        <p:attrNameLst>
                                          <p:attrName>style.visibility</p:attrName>
                                        </p:attrNameLst>
                                      </p:cBhvr>
                                      <p:to>
                                        <p:strVal val="visible"/>
                                      </p:to>
                                    </p:set>
                                    <p:animEffect transition="in" filter="blinds(horizontal)">
                                      <p:cBhvr>
                                        <p:cTn id="32" dur="500"/>
                                        <p:tgtEl>
                                          <p:spTgt spid="615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0" y="1855788"/>
            <a:ext cx="9144000" cy="4216400"/>
            <a:chOff x="384" y="480"/>
            <a:chExt cx="4848" cy="2656"/>
          </a:xfrm>
        </p:grpSpPr>
        <p:sp>
          <p:nvSpPr>
            <p:cNvPr id="6149" name="Oval 4"/>
            <p:cNvSpPr>
              <a:spLocks noChangeArrowheads="1"/>
            </p:cNvSpPr>
            <p:nvPr/>
          </p:nvSpPr>
          <p:spPr bwMode="auto">
            <a:xfrm>
              <a:off x="384" y="480"/>
              <a:ext cx="288" cy="288"/>
            </a:xfrm>
            <a:prstGeom prst="ellipse">
              <a:avLst/>
            </a:prstGeom>
            <a:solidFill>
              <a:schemeClr val="accent1"/>
            </a:solidFill>
            <a:ln w="9525">
              <a:solidFill>
                <a:schemeClr val="tx1"/>
              </a:solidFill>
              <a:round/>
              <a:headEnd/>
              <a:tailEnd/>
            </a:ln>
          </p:spPr>
          <p:txBody>
            <a:bodyPr wrap="none" anchor="ctr"/>
            <a:lstStyle/>
            <a:p>
              <a:pPr algn="ctr"/>
              <a:r>
                <a:rPr lang="en-US" sz="2400" b="1"/>
                <a:t>2</a:t>
              </a:r>
            </a:p>
          </p:txBody>
        </p:sp>
        <p:sp>
          <p:nvSpPr>
            <p:cNvPr id="6150" name="Text Box 5"/>
            <p:cNvSpPr txBox="1">
              <a:spLocks noChangeArrowheads="1"/>
            </p:cNvSpPr>
            <p:nvPr/>
          </p:nvSpPr>
          <p:spPr bwMode="auto">
            <a:xfrm>
              <a:off x="624" y="480"/>
              <a:ext cx="4608" cy="2656"/>
            </a:xfrm>
            <a:prstGeom prst="rect">
              <a:avLst/>
            </a:prstGeom>
            <a:noFill/>
            <a:ln w="9525">
              <a:noFill/>
              <a:miter lim="800000"/>
              <a:headEnd/>
              <a:tailEnd/>
            </a:ln>
          </p:spPr>
          <p:txBody>
            <a:bodyPr>
              <a:spAutoFit/>
            </a:bodyPr>
            <a:lstStyle/>
            <a:p>
              <a:pPr marL="342900" indent="-342900"/>
              <a:r>
                <a:rPr lang="en-US" sz="2800" i="1"/>
                <a:t>Các câu sau dùng để làm gì?</a:t>
              </a:r>
            </a:p>
            <a:p>
              <a:pPr marL="342900" indent="-342900"/>
              <a:r>
                <a:rPr lang="en-US" sz="4000"/>
                <a:t>Ba –ra – ba uống rượu đã say.</a:t>
              </a:r>
            </a:p>
            <a:p>
              <a:pPr marL="342900" indent="-342900"/>
              <a:endParaRPr lang="en-US" sz="4000"/>
            </a:p>
            <a:p>
              <a:pPr marL="342900" indent="-342900"/>
              <a:r>
                <a:rPr lang="en-US" sz="4000"/>
                <a:t>Vừa hơ bộ râu lão vừa nói:</a:t>
              </a:r>
            </a:p>
            <a:p>
              <a:pPr marL="342900" indent="-342900">
                <a:buFontTx/>
                <a:buChar char="-"/>
              </a:pPr>
              <a:r>
                <a:rPr lang="en-US" sz="4000"/>
                <a:t>Bắt được thằng người gỗ, ta sẽ tống nó vào cái lò sưởi này.</a:t>
              </a:r>
            </a:p>
            <a:p>
              <a:pPr marL="342900" indent="-342900">
                <a:buFontTx/>
                <a:buChar char="-"/>
              </a:pPr>
              <a:endParaRPr lang="en-US" sz="4000"/>
            </a:p>
          </p:txBody>
        </p:sp>
      </p:grpSp>
      <p:pic>
        <p:nvPicPr>
          <p:cNvPr id="6147" name="Picture 6" descr="dghb"/>
          <p:cNvPicPr>
            <a:picLocks noChangeAspect="1" noChangeArrowheads="1"/>
          </p:cNvPicPr>
          <p:nvPr/>
        </p:nvPicPr>
        <p:blipFill>
          <a:blip r:embed="rId2"/>
          <a:srcRect/>
          <a:stretch>
            <a:fillRect/>
          </a:stretch>
        </p:blipFill>
        <p:spPr bwMode="auto">
          <a:xfrm rot="10800000">
            <a:off x="0" y="0"/>
            <a:ext cx="2286000" cy="1752600"/>
          </a:xfrm>
          <a:prstGeom prst="rect">
            <a:avLst/>
          </a:prstGeom>
          <a:noFill/>
          <a:ln w="9525">
            <a:noFill/>
            <a:miter lim="800000"/>
            <a:headEnd/>
            <a:tailEnd/>
          </a:ln>
        </p:spPr>
      </p:pic>
      <p:pic>
        <p:nvPicPr>
          <p:cNvPr id="6148" name="Picture 7" descr="dghb"/>
          <p:cNvPicPr>
            <a:picLocks noChangeAspect="1" noChangeArrowheads="1"/>
          </p:cNvPicPr>
          <p:nvPr/>
        </p:nvPicPr>
        <p:blipFill>
          <a:blip r:embed="rId2"/>
          <a:srcRect/>
          <a:stretch>
            <a:fillRect/>
          </a:stretch>
        </p:blipFill>
        <p:spPr bwMode="auto">
          <a:xfrm>
            <a:off x="7086600" y="5410200"/>
            <a:ext cx="2057400" cy="1447800"/>
          </a:xfrm>
          <a:prstGeom prst="rect">
            <a:avLst/>
          </a:prstGeom>
          <a:noFill/>
          <a:ln w="9525">
            <a:noFill/>
            <a:miter lim="800000"/>
            <a:headEnd/>
            <a:tailEnd/>
          </a:ln>
        </p:spPr>
      </p:pic>
    </p:spTree>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0" y="304800"/>
            <a:ext cx="9144000" cy="5446713"/>
            <a:chOff x="384" y="480"/>
            <a:chExt cx="4848" cy="2671"/>
          </a:xfrm>
        </p:grpSpPr>
        <p:sp>
          <p:nvSpPr>
            <p:cNvPr id="7173" name="Oval 4"/>
            <p:cNvSpPr>
              <a:spLocks noChangeArrowheads="1"/>
            </p:cNvSpPr>
            <p:nvPr/>
          </p:nvSpPr>
          <p:spPr bwMode="auto">
            <a:xfrm>
              <a:off x="384" y="480"/>
              <a:ext cx="288" cy="288"/>
            </a:xfrm>
            <a:prstGeom prst="ellipse">
              <a:avLst/>
            </a:prstGeom>
            <a:solidFill>
              <a:schemeClr val="accent1"/>
            </a:solidFill>
            <a:ln w="9525">
              <a:solidFill>
                <a:schemeClr val="tx1"/>
              </a:solidFill>
              <a:round/>
              <a:headEnd/>
              <a:tailEnd/>
            </a:ln>
          </p:spPr>
          <p:txBody>
            <a:bodyPr wrap="none" anchor="ctr"/>
            <a:lstStyle/>
            <a:p>
              <a:pPr algn="ctr"/>
              <a:r>
                <a:rPr lang="en-US" sz="2400" b="1"/>
                <a:t>2</a:t>
              </a:r>
            </a:p>
          </p:txBody>
        </p:sp>
        <p:sp>
          <p:nvSpPr>
            <p:cNvPr id="7174" name="Text Box 5"/>
            <p:cNvSpPr txBox="1">
              <a:spLocks noChangeArrowheads="1"/>
            </p:cNvSpPr>
            <p:nvPr/>
          </p:nvSpPr>
          <p:spPr bwMode="auto">
            <a:xfrm>
              <a:off x="624" y="480"/>
              <a:ext cx="4608" cy="2671"/>
            </a:xfrm>
            <a:prstGeom prst="rect">
              <a:avLst/>
            </a:prstGeom>
            <a:noFill/>
            <a:ln w="9525">
              <a:noFill/>
              <a:miter lim="800000"/>
              <a:headEnd/>
              <a:tailEnd/>
            </a:ln>
          </p:spPr>
          <p:txBody>
            <a:bodyPr>
              <a:spAutoFit/>
            </a:bodyPr>
            <a:lstStyle/>
            <a:p>
              <a:pPr marL="342900" indent="-342900"/>
              <a:r>
                <a:rPr lang="en-US" sz="2800" i="1"/>
                <a:t>Các câu sau dùng để làm gì?</a:t>
              </a:r>
            </a:p>
            <a:p>
              <a:pPr marL="342900" indent="-342900"/>
              <a:r>
                <a:rPr lang="en-US" sz="4000"/>
                <a:t>Ba –ra – ba uống rượu đã say</a:t>
              </a:r>
              <a:r>
                <a:rPr lang="en-US" sz="4000">
                  <a:solidFill>
                    <a:srgbClr val="005800"/>
                  </a:solidFill>
                </a:rPr>
                <a:t>.</a:t>
              </a:r>
            </a:p>
            <a:p>
              <a:pPr marL="342900" indent="-342900"/>
              <a:r>
                <a:rPr lang="en-US" sz="4000">
                  <a:solidFill>
                    <a:srgbClr val="005800"/>
                  </a:solidFill>
                </a:rPr>
                <a:t>( kể về Ba- ra –ba)</a:t>
              </a:r>
            </a:p>
            <a:p>
              <a:pPr marL="342900" indent="-342900"/>
              <a:r>
                <a:rPr lang="en-US" sz="4000"/>
                <a:t>Vừa hơ bộ râu lão vừa nói:</a:t>
              </a:r>
              <a:r>
                <a:rPr lang="en-US" sz="4000">
                  <a:solidFill>
                    <a:srgbClr val="005800"/>
                  </a:solidFill>
                </a:rPr>
                <a:t> .</a:t>
              </a:r>
            </a:p>
            <a:p>
              <a:pPr marL="342900" indent="-342900"/>
              <a:r>
                <a:rPr lang="en-US" sz="4000">
                  <a:solidFill>
                    <a:srgbClr val="005800"/>
                  </a:solidFill>
                </a:rPr>
                <a:t>( kể về Ba- ra –ba)</a:t>
              </a:r>
              <a:endParaRPr lang="en-US" sz="4000"/>
            </a:p>
            <a:p>
              <a:pPr marL="342900" indent="-342900">
                <a:buFontTx/>
                <a:buChar char="-"/>
              </a:pPr>
              <a:r>
                <a:rPr lang="en-US" sz="4000"/>
                <a:t>Bắt được thằng người gỗ, ta sẽ tống nó vào cái lò sưởi này.</a:t>
              </a:r>
            </a:p>
            <a:p>
              <a:pPr marL="342900" indent="-342900"/>
              <a:r>
                <a:rPr lang="en-US" sz="4000"/>
                <a:t>(</a:t>
              </a:r>
              <a:r>
                <a:rPr lang="en-US" sz="4000">
                  <a:solidFill>
                    <a:srgbClr val="005800"/>
                  </a:solidFill>
                </a:rPr>
                <a:t>suy nghĩ của Ba –ra –ba)</a:t>
              </a:r>
            </a:p>
            <a:p>
              <a:pPr marL="342900" indent="-342900">
                <a:buFontTx/>
                <a:buChar char="-"/>
              </a:pPr>
              <a:endParaRPr lang="en-US" sz="4000"/>
            </a:p>
          </p:txBody>
        </p:sp>
      </p:grpSp>
      <p:pic>
        <p:nvPicPr>
          <p:cNvPr id="7171" name="Picture 6" descr="dghb"/>
          <p:cNvPicPr>
            <a:picLocks noChangeAspect="1" noChangeArrowheads="1"/>
          </p:cNvPicPr>
          <p:nvPr/>
        </p:nvPicPr>
        <p:blipFill>
          <a:blip r:embed="rId2"/>
          <a:srcRect/>
          <a:stretch>
            <a:fillRect/>
          </a:stretch>
        </p:blipFill>
        <p:spPr bwMode="auto">
          <a:xfrm rot="10800000">
            <a:off x="0" y="0"/>
            <a:ext cx="2286000" cy="1752600"/>
          </a:xfrm>
          <a:prstGeom prst="rect">
            <a:avLst/>
          </a:prstGeom>
          <a:noFill/>
          <a:ln w="9525">
            <a:noFill/>
            <a:miter lim="800000"/>
            <a:headEnd/>
            <a:tailEnd/>
          </a:ln>
        </p:spPr>
      </p:pic>
      <p:pic>
        <p:nvPicPr>
          <p:cNvPr id="7172" name="Picture 7" descr="dghb"/>
          <p:cNvPicPr>
            <a:picLocks noChangeAspect="1" noChangeArrowheads="1"/>
          </p:cNvPicPr>
          <p:nvPr/>
        </p:nvPicPr>
        <p:blipFill>
          <a:blip r:embed="rId2"/>
          <a:srcRect/>
          <a:stretch>
            <a:fillRect/>
          </a:stretch>
        </p:blipFill>
        <p:spPr bwMode="auto">
          <a:xfrm>
            <a:off x="7086600" y="5410200"/>
            <a:ext cx="2057400" cy="1447800"/>
          </a:xfrm>
          <a:prstGeom prst="rect">
            <a:avLst/>
          </a:prstGeom>
          <a:noFill/>
          <a:ln w="9525">
            <a:noFill/>
            <a:miter lim="800000"/>
            <a:headEnd/>
            <a:tailEnd/>
          </a:ln>
        </p:spPr>
      </p:pic>
    </p:spTree>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7"/>
          <p:cNvSpPr>
            <a:spLocks noGrp="1" noChangeArrowheads="1"/>
          </p:cNvSpPr>
          <p:nvPr>
            <p:ph idx="1"/>
          </p:nvPr>
        </p:nvSpPr>
        <p:spPr/>
        <p:txBody>
          <a:bodyPr/>
          <a:lstStyle/>
          <a:p>
            <a:pPr eaLnBrk="1" hangingPunct="1"/>
            <a:endParaRPr lang="en-US" smtClean="0"/>
          </a:p>
        </p:txBody>
      </p:sp>
      <p:sp>
        <p:nvSpPr>
          <p:cNvPr id="8195" name="Rectangle 3"/>
          <p:cNvSpPr>
            <a:spLocks noGrp="1" noChangeArrowheads="1"/>
          </p:cNvSpPr>
          <p:nvPr>
            <p:ph type="body" sz="half" idx="4294967295"/>
          </p:nvPr>
        </p:nvSpPr>
        <p:spPr>
          <a:xfrm>
            <a:off x="533400" y="1600200"/>
            <a:ext cx="4038600" cy="457200"/>
          </a:xfrm>
        </p:spPr>
        <p:txBody>
          <a:bodyPr/>
          <a:lstStyle/>
          <a:p>
            <a:pPr eaLnBrk="1" hangingPunct="1">
              <a:buFontTx/>
              <a:buNone/>
            </a:pPr>
            <a:r>
              <a:rPr lang="en-US" smtClean="0">
                <a:solidFill>
                  <a:srgbClr val="0000FF"/>
                </a:solidFill>
              </a:rPr>
              <a:t> Ghi nhớ:</a:t>
            </a:r>
            <a:endParaRPr lang="en-US" sz="2400" smtClean="0">
              <a:solidFill>
                <a:srgbClr val="0000FF"/>
              </a:solidFill>
            </a:endParaRPr>
          </a:p>
          <a:p>
            <a:pPr eaLnBrk="1" hangingPunct="1">
              <a:buFontTx/>
              <a:buNone/>
            </a:pPr>
            <a:endParaRPr lang="en-US" sz="2400" smtClean="0"/>
          </a:p>
        </p:txBody>
      </p:sp>
      <p:sp>
        <p:nvSpPr>
          <p:cNvPr id="9220" name="Rectangle 5"/>
          <p:cNvSpPr>
            <a:spLocks noChangeArrowheads="1"/>
          </p:cNvSpPr>
          <p:nvPr/>
        </p:nvSpPr>
        <p:spPr bwMode="auto">
          <a:xfrm>
            <a:off x="304800" y="1371600"/>
            <a:ext cx="8458200" cy="4572000"/>
          </a:xfrm>
          <a:prstGeom prst="rect">
            <a:avLst/>
          </a:prstGeom>
          <a:solidFill>
            <a:schemeClr val="accent1"/>
          </a:solidFill>
          <a:ln w="9525">
            <a:solidFill>
              <a:schemeClr val="tx1"/>
            </a:solidFill>
            <a:miter lim="800000"/>
            <a:headEnd/>
            <a:tailEnd/>
          </a:ln>
        </p:spPr>
        <p:txBody>
          <a:bodyPr wrap="none" anchor="ctr"/>
          <a:lstStyle/>
          <a:p>
            <a:r>
              <a:rPr lang="en-US" sz="4000"/>
              <a:t>1Câu kể dùng để:</a:t>
            </a:r>
          </a:p>
          <a:p>
            <a:r>
              <a:rPr lang="en-US" sz="4000"/>
              <a:t>-Kể, tả, giới thiệu về sự vật, sự việc.</a:t>
            </a:r>
          </a:p>
          <a:p>
            <a:r>
              <a:rPr lang="en-US" sz="4000"/>
              <a:t>-Nói lên ý kiến hoặc tâm tư, tình cảm</a:t>
            </a:r>
          </a:p>
          <a:p>
            <a:r>
              <a:rPr lang="en-US" sz="4000"/>
              <a:t> của mỗi người.</a:t>
            </a:r>
          </a:p>
          <a:p>
            <a:r>
              <a:rPr lang="en-US" sz="4000"/>
              <a:t>2. Cuối câu có dấu chấm</a:t>
            </a:r>
            <a:endParaRPr lang="en-US" sz="3200"/>
          </a:p>
          <a:p>
            <a:endParaRPr lang="en-US" sz="3200"/>
          </a:p>
        </p:txBody>
      </p:sp>
      <p:pic>
        <p:nvPicPr>
          <p:cNvPr id="8197" name="Picture 6" descr="dghb"/>
          <p:cNvPicPr>
            <a:picLocks noChangeAspect="1" noChangeArrowheads="1"/>
          </p:cNvPicPr>
          <p:nvPr/>
        </p:nvPicPr>
        <p:blipFill>
          <a:blip r:embed="rId2"/>
          <a:srcRect/>
          <a:stretch>
            <a:fillRect/>
          </a:stretch>
        </p:blipFill>
        <p:spPr bwMode="auto">
          <a:xfrm rot="10800000">
            <a:off x="-19050" y="0"/>
            <a:ext cx="1066800" cy="2054225"/>
          </a:xfrm>
          <a:prstGeom prst="rect">
            <a:avLst/>
          </a:prstGeom>
          <a:noFill/>
          <a:ln w="9525">
            <a:noFill/>
            <a:miter lim="800000"/>
            <a:headEnd/>
            <a:tailEnd/>
          </a:ln>
        </p:spPr>
      </p:pic>
      <p:pic>
        <p:nvPicPr>
          <p:cNvPr id="8198" name="Picture 7" descr="dghb"/>
          <p:cNvPicPr>
            <a:picLocks noChangeAspect="1" noChangeArrowheads="1"/>
          </p:cNvPicPr>
          <p:nvPr/>
        </p:nvPicPr>
        <p:blipFill>
          <a:blip r:embed="rId2"/>
          <a:srcRect/>
          <a:stretch>
            <a:fillRect/>
          </a:stretch>
        </p:blipFill>
        <p:spPr bwMode="auto">
          <a:xfrm>
            <a:off x="7772400" y="4622800"/>
            <a:ext cx="1371600" cy="2235200"/>
          </a:xfrm>
          <a:prstGeom prst="rect">
            <a:avLst/>
          </a:prstGeom>
          <a:noFill/>
          <a:ln w="9525">
            <a:noFill/>
            <a:miter lim="800000"/>
            <a:headEnd/>
            <a:tailEnd/>
          </a:ln>
        </p:spPr>
      </p:pic>
      <p:sp>
        <p:nvSpPr>
          <p:cNvPr id="8199" name="Oval 7"/>
          <p:cNvSpPr>
            <a:spLocks noChangeArrowheads="1"/>
          </p:cNvSpPr>
          <p:nvPr/>
        </p:nvSpPr>
        <p:spPr bwMode="auto">
          <a:xfrm>
            <a:off x="228600" y="609600"/>
            <a:ext cx="457200" cy="457200"/>
          </a:xfrm>
          <a:prstGeom prst="ellipse">
            <a:avLst/>
          </a:prstGeom>
          <a:solidFill>
            <a:schemeClr val="accent1"/>
          </a:solidFill>
          <a:ln w="9525">
            <a:solidFill>
              <a:schemeClr val="tx1"/>
            </a:solidFill>
            <a:round/>
            <a:headEnd/>
            <a:tailEnd/>
          </a:ln>
        </p:spPr>
        <p:txBody>
          <a:bodyPr wrap="none" anchor="ctr"/>
          <a:lstStyle/>
          <a:p>
            <a:pPr algn="ctr"/>
            <a:r>
              <a:rPr lang="en-US" sz="2400" b="1">
                <a:solidFill>
                  <a:srgbClr val="FF3300"/>
                </a:solidFill>
              </a:rPr>
              <a:t>II</a:t>
            </a:r>
          </a:p>
        </p:txBody>
      </p:sp>
      <p:sp>
        <p:nvSpPr>
          <p:cNvPr id="9224" name="Rectangle 5"/>
          <p:cNvSpPr>
            <a:spLocks noChangeArrowheads="1"/>
          </p:cNvSpPr>
          <p:nvPr/>
        </p:nvSpPr>
        <p:spPr bwMode="auto">
          <a:xfrm>
            <a:off x="990600" y="381000"/>
            <a:ext cx="4724400" cy="762000"/>
          </a:xfrm>
          <a:prstGeom prst="rect">
            <a:avLst/>
          </a:prstGeom>
          <a:solidFill>
            <a:schemeClr val="accent1"/>
          </a:solidFill>
          <a:ln w="9525">
            <a:solidFill>
              <a:srgbClr val="C00000"/>
            </a:solidFill>
            <a:miter lim="800000"/>
            <a:headEnd/>
            <a:tailEnd/>
          </a:ln>
        </p:spPr>
        <p:txBody>
          <a:bodyPr wrap="none" anchor="ctr"/>
          <a:lstStyle/>
          <a:p>
            <a:endParaRPr lang="en-US" sz="3200"/>
          </a:p>
          <a:p>
            <a:r>
              <a:rPr lang="en-US" sz="3600"/>
              <a:t>Ghi nhớ</a:t>
            </a:r>
          </a:p>
        </p:txBody>
      </p:sp>
    </p:spTree>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9220">
                                            <p:txEl>
                                              <p:pRg st="0" end="0"/>
                                            </p:txEl>
                                          </p:spTgt>
                                        </p:tgtEl>
                                        <p:attrNameLst>
                                          <p:attrName>style.visibility</p:attrName>
                                        </p:attrNameLst>
                                      </p:cBhvr>
                                      <p:to>
                                        <p:strVal val="visible"/>
                                      </p:to>
                                    </p:set>
                                    <p:animEffect transition="in" filter="blinds(horizontal)">
                                      <p:cBhvr>
                                        <p:cTn id="7" dur="500"/>
                                        <p:tgtEl>
                                          <p:spTgt spid="922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9220">
                                            <p:txEl>
                                              <p:pRg st="1" end="1"/>
                                            </p:txEl>
                                          </p:spTgt>
                                        </p:tgtEl>
                                        <p:attrNameLst>
                                          <p:attrName>style.visibility</p:attrName>
                                        </p:attrNameLst>
                                      </p:cBhvr>
                                      <p:to>
                                        <p:strVal val="visible"/>
                                      </p:to>
                                    </p:set>
                                    <p:animEffect transition="in" filter="blinds(horizontal)">
                                      <p:cBhvr>
                                        <p:cTn id="12" dur="500"/>
                                        <p:tgtEl>
                                          <p:spTgt spid="922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9220">
                                            <p:txEl>
                                              <p:pRg st="2" end="2"/>
                                            </p:txEl>
                                          </p:spTgt>
                                        </p:tgtEl>
                                        <p:attrNameLst>
                                          <p:attrName>style.visibility</p:attrName>
                                        </p:attrNameLst>
                                      </p:cBhvr>
                                      <p:to>
                                        <p:strVal val="visible"/>
                                      </p:to>
                                    </p:set>
                                    <p:animEffect transition="in" filter="blinds(horizontal)">
                                      <p:cBhvr>
                                        <p:cTn id="17" dur="500"/>
                                        <p:tgtEl>
                                          <p:spTgt spid="9220">
                                            <p:txEl>
                                              <p:pRg st="2" end="2"/>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9220">
                                            <p:txEl>
                                              <p:pRg st="3" end="3"/>
                                            </p:txEl>
                                          </p:spTgt>
                                        </p:tgtEl>
                                        <p:attrNameLst>
                                          <p:attrName>style.visibility</p:attrName>
                                        </p:attrNameLst>
                                      </p:cBhvr>
                                      <p:to>
                                        <p:strVal val="visible"/>
                                      </p:to>
                                    </p:set>
                                    <p:animEffect transition="in" filter="blinds(horizontal)">
                                      <p:cBhvr>
                                        <p:cTn id="20" dur="500"/>
                                        <p:tgtEl>
                                          <p:spTgt spid="9220">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3" presetClass="entr" presetSubtype="10" fill="hold" nodeType="clickEffect">
                                  <p:stCondLst>
                                    <p:cond delay="0"/>
                                  </p:stCondLst>
                                  <p:childTnLst>
                                    <p:set>
                                      <p:cBhvr>
                                        <p:cTn id="24" dur="1" fill="hold">
                                          <p:stCondLst>
                                            <p:cond delay="0"/>
                                          </p:stCondLst>
                                        </p:cTn>
                                        <p:tgtEl>
                                          <p:spTgt spid="9220">
                                            <p:txEl>
                                              <p:pRg st="4" end="4"/>
                                            </p:txEl>
                                          </p:spTgt>
                                        </p:tgtEl>
                                        <p:attrNameLst>
                                          <p:attrName>style.visibility</p:attrName>
                                        </p:attrNameLst>
                                      </p:cBhvr>
                                      <p:to>
                                        <p:strVal val="visible"/>
                                      </p:to>
                                    </p:set>
                                    <p:animEffect transition="in" filter="blinds(horizontal)">
                                      <p:cBhvr>
                                        <p:cTn id="25" dur="500"/>
                                        <p:tgtEl>
                                          <p:spTgt spid="9220">
                                            <p:txEl>
                                              <p:pRg st="4" end="4"/>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3" presetClass="entr" presetSubtype="10" fill="hold" nodeType="clickEffect">
                                  <p:stCondLst>
                                    <p:cond delay="0"/>
                                  </p:stCondLst>
                                  <p:childTnLst>
                                    <p:set>
                                      <p:cBhvr>
                                        <p:cTn id="29" dur="1" fill="hold">
                                          <p:stCondLst>
                                            <p:cond delay="0"/>
                                          </p:stCondLst>
                                        </p:cTn>
                                        <p:tgtEl>
                                          <p:spTgt spid="9224">
                                            <p:txEl>
                                              <p:pRg st="1" end="1"/>
                                            </p:txEl>
                                          </p:spTgt>
                                        </p:tgtEl>
                                        <p:attrNameLst>
                                          <p:attrName>style.visibility</p:attrName>
                                        </p:attrNameLst>
                                      </p:cBhvr>
                                      <p:to>
                                        <p:strVal val="visible"/>
                                      </p:to>
                                    </p:set>
                                    <p:animEffect transition="in" filter="blinds(horizontal)">
                                      <p:cBhvr>
                                        <p:cTn id="30" dur="500"/>
                                        <p:tgtEl>
                                          <p:spTgt spid="922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Oval 5"/>
          <p:cNvSpPr>
            <a:spLocks noChangeArrowheads="1"/>
          </p:cNvSpPr>
          <p:nvPr/>
        </p:nvSpPr>
        <p:spPr bwMode="auto">
          <a:xfrm>
            <a:off x="571500" y="1466850"/>
            <a:ext cx="457200" cy="457200"/>
          </a:xfrm>
          <a:prstGeom prst="ellipse">
            <a:avLst/>
          </a:prstGeom>
          <a:solidFill>
            <a:schemeClr val="accent1"/>
          </a:solidFill>
          <a:ln w="9525">
            <a:solidFill>
              <a:schemeClr val="tx1"/>
            </a:solidFill>
            <a:round/>
            <a:headEnd/>
            <a:tailEnd/>
          </a:ln>
        </p:spPr>
        <p:txBody>
          <a:bodyPr wrap="none" anchor="ctr"/>
          <a:lstStyle/>
          <a:p>
            <a:pPr algn="ctr"/>
            <a:r>
              <a:rPr lang="en-US" sz="2400" b="1"/>
              <a:t>1</a:t>
            </a:r>
          </a:p>
        </p:txBody>
      </p:sp>
      <p:sp>
        <p:nvSpPr>
          <p:cNvPr id="10243" name="Text Box 6"/>
          <p:cNvSpPr txBox="1">
            <a:spLocks noChangeArrowheads="1"/>
          </p:cNvSpPr>
          <p:nvPr/>
        </p:nvSpPr>
        <p:spPr bwMode="auto">
          <a:xfrm>
            <a:off x="800100" y="1466850"/>
            <a:ext cx="8077200" cy="5078413"/>
          </a:xfrm>
          <a:prstGeom prst="rect">
            <a:avLst/>
          </a:prstGeom>
          <a:noFill/>
          <a:ln w="9525">
            <a:noFill/>
            <a:miter lim="800000"/>
            <a:headEnd/>
            <a:tailEnd/>
          </a:ln>
        </p:spPr>
        <p:txBody>
          <a:bodyPr>
            <a:spAutoFit/>
          </a:bodyPr>
          <a:lstStyle/>
          <a:p>
            <a:pPr marL="342900" indent="-342900"/>
            <a:r>
              <a:rPr lang="en-US" sz="2000"/>
              <a:t>   </a:t>
            </a:r>
            <a:r>
              <a:rPr lang="en-US" sz="3600" i="1"/>
              <a:t>Tìm câu kể trong đoạn văn sau đây.</a:t>
            </a:r>
            <a:r>
              <a:rPr lang="en-US" sz="2800" i="1"/>
              <a:t> </a:t>
            </a:r>
            <a:r>
              <a:rPr lang="en-US" sz="3600" i="1">
                <a:solidFill>
                  <a:srgbClr val="0000FF"/>
                </a:solidFill>
              </a:rPr>
              <a:t>Chiều chiều, trên bài thả, đám trẻ mục đồng chúng tôi hò hét nhau thả diều thi. Cánh diều mềm mại như cánh bướm. Chúng tôi vui sướng đến phát dại nhìn lên trời. Tiếng sáo diều vi vu trầm bổng. Sáo đơn, rồi sáo kép, sáo bè,…như gọi thấp xuống những vì sao sớm.</a:t>
            </a:r>
            <a:endParaRPr lang="en-US" sz="4000" i="1">
              <a:solidFill>
                <a:srgbClr val="0000FF"/>
              </a:solidFill>
            </a:endParaRPr>
          </a:p>
        </p:txBody>
      </p:sp>
      <p:sp>
        <p:nvSpPr>
          <p:cNvPr id="9220" name="Oval 7"/>
          <p:cNvSpPr>
            <a:spLocks noChangeArrowheads="1"/>
          </p:cNvSpPr>
          <p:nvPr/>
        </p:nvSpPr>
        <p:spPr bwMode="auto">
          <a:xfrm>
            <a:off x="609600" y="533400"/>
            <a:ext cx="457200" cy="457200"/>
          </a:xfrm>
          <a:prstGeom prst="ellipse">
            <a:avLst/>
          </a:prstGeom>
          <a:solidFill>
            <a:schemeClr val="accent1"/>
          </a:solidFill>
          <a:ln w="9525">
            <a:solidFill>
              <a:schemeClr val="tx1"/>
            </a:solidFill>
            <a:round/>
            <a:headEnd/>
            <a:tailEnd/>
          </a:ln>
        </p:spPr>
        <p:txBody>
          <a:bodyPr wrap="none" anchor="ctr"/>
          <a:lstStyle/>
          <a:p>
            <a:pPr algn="ctr"/>
            <a:r>
              <a:rPr lang="en-US" sz="2400" b="1">
                <a:solidFill>
                  <a:srgbClr val="FF3300"/>
                </a:solidFill>
              </a:rPr>
              <a:t>III</a:t>
            </a:r>
          </a:p>
        </p:txBody>
      </p:sp>
      <p:sp>
        <p:nvSpPr>
          <p:cNvPr id="10245" name="Rectangle 4"/>
          <p:cNvSpPr>
            <a:spLocks noChangeArrowheads="1"/>
          </p:cNvSpPr>
          <p:nvPr/>
        </p:nvSpPr>
        <p:spPr bwMode="auto">
          <a:xfrm>
            <a:off x="1047750" y="457200"/>
            <a:ext cx="1982788" cy="584200"/>
          </a:xfrm>
          <a:prstGeom prst="rect">
            <a:avLst/>
          </a:prstGeom>
          <a:noFill/>
          <a:ln w="9525">
            <a:noFill/>
            <a:miter lim="800000"/>
            <a:headEnd/>
            <a:tailEnd/>
          </a:ln>
        </p:spPr>
        <p:txBody>
          <a:bodyPr wrap="none">
            <a:spAutoFit/>
          </a:bodyPr>
          <a:lstStyle/>
          <a:p>
            <a:r>
              <a:rPr lang="en-US" sz="3200" i="1">
                <a:solidFill>
                  <a:srgbClr val="0000FF"/>
                </a:solidFill>
              </a:rPr>
              <a:t>Luyện tập</a:t>
            </a:r>
            <a:endParaRPr lang="en-US" sz="3200">
              <a:solidFill>
                <a:srgbClr val="0000FF"/>
              </a:solidFill>
            </a:endParaRPr>
          </a:p>
        </p:txBody>
      </p:sp>
    </p:spTree>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245"/>
                                        </p:tgtEl>
                                        <p:attrNameLst>
                                          <p:attrName>style.visibility</p:attrName>
                                        </p:attrNameLst>
                                      </p:cBhvr>
                                      <p:to>
                                        <p:strVal val="visible"/>
                                      </p:to>
                                    </p:set>
                                    <p:animEffect transition="in" filter="blinds(horizontal)">
                                      <p:cBhvr>
                                        <p:cTn id="7" dur="500"/>
                                        <p:tgtEl>
                                          <p:spTgt spid="1024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0243">
                                            <p:txEl>
                                              <p:pRg st="0" end="0"/>
                                            </p:txEl>
                                          </p:spTgt>
                                        </p:tgtEl>
                                        <p:attrNameLst>
                                          <p:attrName>style.visibility</p:attrName>
                                        </p:attrNameLst>
                                      </p:cBhvr>
                                      <p:to>
                                        <p:strVal val="visible"/>
                                      </p:to>
                                    </p:set>
                                    <p:animEffect transition="in" filter="blinds(horizontal)">
                                      <p:cBhvr>
                                        <p:cTn id="12" dur="500"/>
                                        <p:tgtEl>
                                          <p:spTgt spid="1024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Oval 5"/>
          <p:cNvSpPr>
            <a:spLocks noChangeArrowheads="1"/>
          </p:cNvSpPr>
          <p:nvPr/>
        </p:nvSpPr>
        <p:spPr bwMode="auto">
          <a:xfrm>
            <a:off x="571500" y="1466850"/>
            <a:ext cx="457200" cy="457200"/>
          </a:xfrm>
          <a:prstGeom prst="ellipse">
            <a:avLst/>
          </a:prstGeom>
          <a:solidFill>
            <a:schemeClr val="accent1"/>
          </a:solidFill>
          <a:ln w="9525">
            <a:solidFill>
              <a:schemeClr val="tx1"/>
            </a:solidFill>
            <a:round/>
            <a:headEnd/>
            <a:tailEnd/>
          </a:ln>
        </p:spPr>
        <p:txBody>
          <a:bodyPr wrap="none" anchor="ctr"/>
          <a:lstStyle/>
          <a:p>
            <a:pPr algn="ctr"/>
            <a:r>
              <a:rPr lang="en-US" sz="2400" b="1"/>
              <a:t>1</a:t>
            </a:r>
          </a:p>
        </p:txBody>
      </p:sp>
      <p:sp>
        <p:nvSpPr>
          <p:cNvPr id="11267" name="Text Box 6"/>
          <p:cNvSpPr txBox="1">
            <a:spLocks noChangeArrowheads="1"/>
          </p:cNvSpPr>
          <p:nvPr/>
        </p:nvSpPr>
        <p:spPr bwMode="auto">
          <a:xfrm>
            <a:off x="800100" y="1466850"/>
            <a:ext cx="8077200" cy="4648200"/>
          </a:xfrm>
          <a:prstGeom prst="rect">
            <a:avLst/>
          </a:prstGeom>
          <a:noFill/>
          <a:ln w="9525">
            <a:noFill/>
            <a:miter lim="800000"/>
            <a:headEnd/>
            <a:tailEnd/>
          </a:ln>
        </p:spPr>
        <p:txBody>
          <a:bodyPr>
            <a:spAutoFit/>
          </a:bodyPr>
          <a:lstStyle/>
          <a:p>
            <a:pPr marL="342900" indent="-342900"/>
            <a:r>
              <a:rPr lang="en-US" sz="2000"/>
              <a:t>   </a:t>
            </a:r>
            <a:r>
              <a:rPr lang="en-US" sz="3600" i="1"/>
              <a:t> Câu kể trong đoạn văn :</a:t>
            </a:r>
          </a:p>
          <a:p>
            <a:pPr marL="342900" indent="-342900"/>
            <a:r>
              <a:rPr lang="en-US" sz="3200" i="1">
                <a:solidFill>
                  <a:srgbClr val="0000FF"/>
                </a:solidFill>
              </a:rPr>
              <a:t>      +Chiều chiều, trên bài thả, đám trẻ mục đồng chúng tôi hò hét nhau thả diều thi. </a:t>
            </a:r>
          </a:p>
          <a:p>
            <a:pPr marL="342900" indent="-342900"/>
            <a:r>
              <a:rPr lang="en-US" sz="3200" i="1">
                <a:solidFill>
                  <a:srgbClr val="0000FF"/>
                </a:solidFill>
              </a:rPr>
              <a:t>      +Cánh diều mềm mại như cánh bướm.        +  Chúng tôi vui sướng đến phát dại nhìn lên trời. </a:t>
            </a:r>
          </a:p>
          <a:p>
            <a:pPr marL="342900" indent="-342900"/>
            <a:r>
              <a:rPr lang="en-US" sz="3200" i="1">
                <a:solidFill>
                  <a:srgbClr val="0000FF"/>
                </a:solidFill>
              </a:rPr>
              <a:t> + Tiếng sáo diều vi vu trầm bổng. </a:t>
            </a:r>
          </a:p>
          <a:p>
            <a:pPr marL="342900" indent="-342900"/>
            <a:r>
              <a:rPr lang="en-US" sz="3200" i="1">
                <a:solidFill>
                  <a:srgbClr val="0000FF"/>
                </a:solidFill>
              </a:rPr>
              <a:t> + Sáo đơn, rồi sáo kép, sáo bè,…như gọi thấp xuống những vì sao sớm</a:t>
            </a:r>
            <a:r>
              <a:rPr lang="en-US" sz="3600" i="1">
                <a:solidFill>
                  <a:srgbClr val="0000FF"/>
                </a:solidFill>
              </a:rPr>
              <a:t>.</a:t>
            </a:r>
            <a:endParaRPr lang="en-US" sz="4000" i="1">
              <a:solidFill>
                <a:srgbClr val="0000FF"/>
              </a:solidFill>
            </a:endParaRPr>
          </a:p>
        </p:txBody>
      </p:sp>
      <p:sp>
        <p:nvSpPr>
          <p:cNvPr id="10244" name="Oval 7"/>
          <p:cNvSpPr>
            <a:spLocks noChangeArrowheads="1"/>
          </p:cNvSpPr>
          <p:nvPr/>
        </p:nvSpPr>
        <p:spPr bwMode="auto">
          <a:xfrm>
            <a:off x="609600" y="533400"/>
            <a:ext cx="457200" cy="457200"/>
          </a:xfrm>
          <a:prstGeom prst="ellipse">
            <a:avLst/>
          </a:prstGeom>
          <a:solidFill>
            <a:schemeClr val="accent1"/>
          </a:solidFill>
          <a:ln w="9525">
            <a:solidFill>
              <a:schemeClr val="tx1"/>
            </a:solidFill>
            <a:round/>
            <a:headEnd/>
            <a:tailEnd/>
          </a:ln>
        </p:spPr>
        <p:txBody>
          <a:bodyPr wrap="none" anchor="ctr"/>
          <a:lstStyle/>
          <a:p>
            <a:pPr algn="ctr"/>
            <a:r>
              <a:rPr lang="en-US" sz="2400" b="1">
                <a:solidFill>
                  <a:srgbClr val="FF3300"/>
                </a:solidFill>
              </a:rPr>
              <a:t>III</a:t>
            </a:r>
          </a:p>
        </p:txBody>
      </p:sp>
      <p:sp>
        <p:nvSpPr>
          <p:cNvPr id="11269" name="Rectangle 4"/>
          <p:cNvSpPr>
            <a:spLocks noChangeArrowheads="1"/>
          </p:cNvSpPr>
          <p:nvPr/>
        </p:nvSpPr>
        <p:spPr bwMode="auto">
          <a:xfrm>
            <a:off x="1047750" y="457200"/>
            <a:ext cx="1982788" cy="584200"/>
          </a:xfrm>
          <a:prstGeom prst="rect">
            <a:avLst/>
          </a:prstGeom>
          <a:noFill/>
          <a:ln w="9525">
            <a:noFill/>
            <a:miter lim="800000"/>
            <a:headEnd/>
            <a:tailEnd/>
          </a:ln>
        </p:spPr>
        <p:txBody>
          <a:bodyPr wrap="none">
            <a:spAutoFit/>
          </a:bodyPr>
          <a:lstStyle/>
          <a:p>
            <a:r>
              <a:rPr lang="en-US" sz="3200" i="1">
                <a:solidFill>
                  <a:srgbClr val="0000FF"/>
                </a:solidFill>
              </a:rPr>
              <a:t>Luyện tập</a:t>
            </a:r>
            <a:endParaRPr lang="en-US" sz="3200">
              <a:solidFill>
                <a:srgbClr val="0000FF"/>
              </a:solidFill>
            </a:endParaRPr>
          </a:p>
        </p:txBody>
      </p:sp>
    </p:spTree>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269"/>
                                        </p:tgtEl>
                                        <p:attrNameLst>
                                          <p:attrName>style.visibility</p:attrName>
                                        </p:attrNameLst>
                                      </p:cBhvr>
                                      <p:to>
                                        <p:strVal val="visible"/>
                                      </p:to>
                                    </p:set>
                                    <p:animEffect transition="in" filter="blinds(horizontal)">
                                      <p:cBhvr>
                                        <p:cTn id="7" dur="500"/>
                                        <p:tgtEl>
                                          <p:spTgt spid="1126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1267">
                                            <p:txEl>
                                              <p:pRg st="0" end="0"/>
                                            </p:txEl>
                                          </p:spTgt>
                                        </p:tgtEl>
                                        <p:attrNameLst>
                                          <p:attrName>style.visibility</p:attrName>
                                        </p:attrNameLst>
                                      </p:cBhvr>
                                      <p:to>
                                        <p:strVal val="visible"/>
                                      </p:to>
                                    </p:set>
                                    <p:animEffect transition="in" filter="blinds(horizontal)">
                                      <p:cBhvr>
                                        <p:cTn id="12" dur="500"/>
                                        <p:tgtEl>
                                          <p:spTgt spid="1126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11267">
                                            <p:txEl>
                                              <p:pRg st="1" end="1"/>
                                            </p:txEl>
                                          </p:spTgt>
                                        </p:tgtEl>
                                        <p:attrNameLst>
                                          <p:attrName>style.visibility</p:attrName>
                                        </p:attrNameLst>
                                      </p:cBhvr>
                                      <p:to>
                                        <p:strVal val="visible"/>
                                      </p:to>
                                    </p:set>
                                    <p:animEffect transition="in" filter="blinds(horizontal)">
                                      <p:cBhvr>
                                        <p:cTn id="17" dur="500"/>
                                        <p:tgtEl>
                                          <p:spTgt spid="1126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11267">
                                            <p:txEl>
                                              <p:pRg st="2" end="2"/>
                                            </p:txEl>
                                          </p:spTgt>
                                        </p:tgtEl>
                                        <p:attrNameLst>
                                          <p:attrName>style.visibility</p:attrName>
                                        </p:attrNameLst>
                                      </p:cBhvr>
                                      <p:to>
                                        <p:strVal val="visible"/>
                                      </p:to>
                                    </p:set>
                                    <p:animEffect transition="in" filter="blinds(horizontal)">
                                      <p:cBhvr>
                                        <p:cTn id="22" dur="500"/>
                                        <p:tgtEl>
                                          <p:spTgt spid="11267">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11267">
                                            <p:txEl>
                                              <p:pRg st="3" end="3"/>
                                            </p:txEl>
                                          </p:spTgt>
                                        </p:tgtEl>
                                        <p:attrNameLst>
                                          <p:attrName>style.visibility</p:attrName>
                                        </p:attrNameLst>
                                      </p:cBhvr>
                                      <p:to>
                                        <p:strVal val="visible"/>
                                      </p:to>
                                    </p:set>
                                    <p:animEffect transition="in" filter="blinds(horizontal)">
                                      <p:cBhvr>
                                        <p:cTn id="27" dur="500"/>
                                        <p:tgtEl>
                                          <p:spTgt spid="11267">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11267">
                                            <p:txEl>
                                              <p:pRg st="4" end="4"/>
                                            </p:txEl>
                                          </p:spTgt>
                                        </p:tgtEl>
                                        <p:attrNameLst>
                                          <p:attrName>style.visibility</p:attrName>
                                        </p:attrNameLst>
                                      </p:cBhvr>
                                      <p:to>
                                        <p:strVal val="visible"/>
                                      </p:to>
                                    </p:set>
                                    <p:animEffect transition="in" filter="blinds(horizontal)">
                                      <p:cBhvr>
                                        <p:cTn id="32" dur="500"/>
                                        <p:tgtEl>
                                          <p:spTgt spid="1126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9"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1031</TotalTime>
  <Words>707</Words>
  <Application>Microsoft Office PowerPoint</Application>
  <PresentationFormat>On-screen Show (4:3)</PresentationFormat>
  <Paragraphs>100</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Default Design</vt:lpstr>
      <vt:lpstr> Luyện từ và câu Câu kể  </vt:lpstr>
      <vt:lpstr> Luyện từ và câu Câu kể  </vt:lpstr>
      <vt:lpstr>Slide 3</vt:lpstr>
      <vt:lpstr>Slide 4</vt:lpstr>
      <vt:lpstr>Slide 5</vt:lpstr>
      <vt:lpstr>Slide 6</vt:lpstr>
      <vt:lpstr>Slide 7</vt:lpstr>
      <vt:lpstr>Slide 8</vt:lpstr>
      <vt:lpstr>Slide 9</vt:lpstr>
      <vt:lpstr>Slide 10</vt:lpstr>
      <vt:lpstr>Slide 11</vt:lpstr>
      <vt:lpstr>Slide 12</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CSTeam</cp:lastModifiedBy>
  <cp:revision>136</cp:revision>
  <dcterms:created xsi:type="dcterms:W3CDTF">2010-01-22T08:43:09Z</dcterms:created>
  <dcterms:modified xsi:type="dcterms:W3CDTF">2016-06-30T01:44:33Z</dcterms:modified>
</cp:coreProperties>
</file>